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18" r:id="rId2"/>
    <p:sldMasterId id="2147483809" r:id="rId3"/>
    <p:sldMasterId id="2147483849" r:id="rId4"/>
  </p:sldMasterIdLst>
  <p:notesMasterIdLst>
    <p:notesMasterId r:id="rId25"/>
  </p:notesMasterIdLst>
  <p:sldIdLst>
    <p:sldId id="460" r:id="rId5"/>
    <p:sldId id="467" r:id="rId6"/>
    <p:sldId id="462" r:id="rId7"/>
    <p:sldId id="477" r:id="rId8"/>
    <p:sldId id="473" r:id="rId9"/>
    <p:sldId id="468" r:id="rId10"/>
    <p:sldId id="469" r:id="rId11"/>
    <p:sldId id="478" r:id="rId12"/>
    <p:sldId id="479" r:id="rId13"/>
    <p:sldId id="466" r:id="rId14"/>
    <p:sldId id="480" r:id="rId15"/>
    <p:sldId id="464" r:id="rId16"/>
    <p:sldId id="482" r:id="rId17"/>
    <p:sldId id="474" r:id="rId18"/>
    <p:sldId id="475" r:id="rId19"/>
    <p:sldId id="472" r:id="rId20"/>
    <p:sldId id="471" r:id="rId21"/>
    <p:sldId id="481" r:id="rId22"/>
    <p:sldId id="484" r:id="rId23"/>
    <p:sldId id="485" r:id="rId24"/>
  </p:sldIdLst>
  <p:sldSz cx="24384000" cy="13716000"/>
  <p:notesSz cx="6858000" cy="9144000"/>
  <p:defaultTextStyle>
    <a:defPPr marL="0" marR="0" indent="0" algn="l" defTabSz="914042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516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033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547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042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255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065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59958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098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367" userDrawn="1">
          <p15:clr>
            <a:srgbClr val="A4A3A4"/>
          </p15:clr>
        </p15:guide>
        <p15:guide id="2" pos="14665" userDrawn="1">
          <p15:clr>
            <a:srgbClr val="A4A3A4"/>
          </p15:clr>
        </p15:guide>
        <p15:guide id="3" pos="6297" userDrawn="1">
          <p15:clr>
            <a:srgbClr val="A4A3A4"/>
          </p15:clr>
        </p15:guide>
        <p15:guide id="4" orient="horz" pos="7881" userDrawn="1">
          <p15:clr>
            <a:srgbClr val="A4A3A4"/>
          </p15:clr>
        </p15:guide>
        <p15:guide id="5" orient="horz" pos="8244" userDrawn="1">
          <p15:clr>
            <a:srgbClr val="A4A3A4"/>
          </p15:clr>
        </p15:guide>
        <p15:guide id="6" orient="horz" pos="7722" userDrawn="1">
          <p15:clr>
            <a:srgbClr val="A4A3A4"/>
          </p15:clr>
        </p15:guide>
        <p15:guide id="7" pos="649" userDrawn="1">
          <p15:clr>
            <a:srgbClr val="A4A3A4"/>
          </p15:clr>
        </p15:guide>
        <p15:guide id="8" orient="horz" pos="4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C4BA"/>
    <a:srgbClr val="FF9900"/>
    <a:srgbClr val="00FF00"/>
    <a:srgbClr val="07657E"/>
    <a:srgbClr val="005E8C"/>
    <a:srgbClr val="F26A20"/>
    <a:srgbClr val="942092"/>
    <a:srgbClr val="FF40FF"/>
    <a:srgbClr val="00419F"/>
    <a:srgbClr val="9D9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62"/>
    <p:restoredTop sz="94014"/>
  </p:normalViewPr>
  <p:slideViewPr>
    <p:cSldViewPr snapToGrid="0" snapToObjects="1">
      <p:cViewPr varScale="1">
        <p:scale>
          <a:sx n="68" d="100"/>
          <a:sy n="68" d="100"/>
        </p:scale>
        <p:origin x="96" y="708"/>
      </p:cViewPr>
      <p:guideLst>
        <p:guide orient="horz" pos="3367"/>
        <p:guide pos="14665"/>
        <p:guide pos="6297"/>
        <p:guide orient="horz" pos="7881"/>
        <p:guide orient="horz" pos="8244"/>
        <p:guide orient="horz" pos="7722"/>
        <p:guide pos="649"/>
        <p:guide orient="horz" pos="4320"/>
      </p:guideLst>
    </p:cSldViewPr>
  </p:slideViewPr>
  <p:outlineViewPr>
    <p:cViewPr>
      <p:scale>
        <a:sx n="33" d="100"/>
        <a:sy n="33" d="100"/>
      </p:scale>
      <p:origin x="0" y="-199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0" d="100"/>
        <a:sy n="30" d="100"/>
      </p:scale>
      <p:origin x="0" y="51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71267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1pPr>
    <a:lvl2pPr indent="228516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2pPr>
    <a:lvl3pPr indent="457033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3pPr>
    <a:lvl4pPr indent="685547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4pPr>
    <a:lvl5pPr indent="914042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5pPr>
    <a:lvl6pPr indent="114255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6pPr>
    <a:lvl7pPr indent="1371065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7pPr>
    <a:lvl8pPr indent="159958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8pPr>
    <a:lvl9pPr indent="1828098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655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067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503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640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067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3984170"/>
            <a:ext cx="11359978" cy="296273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9600"/>
              </a:lnSpc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&amp; Subtitle">
    <p:bg>
      <p:bgPr>
        <a:solidFill>
          <a:srgbClr val="844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07750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6439826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6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202466043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- Top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06725062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solidFill>
          <a:srgbClr val="33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bg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dirty="0"/>
              <a:t>Body Level One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1513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6970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270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38022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44B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0675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32387785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230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- Top">
    <p:bg>
      <p:bgPr>
        <a:solidFill>
          <a:srgbClr val="F26A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662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957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5701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90083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7790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0666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20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2080053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ulle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333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&amp; Subtitl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1398247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446796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25721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3_Title &amp;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8123160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8674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Bullets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9012363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3200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9981085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8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179402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44B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34921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5542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044045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- Top">
    <p:bg>
      <p:bgPr>
        <a:solidFill>
          <a:srgbClr val="F26A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6519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5189080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904972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217375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592831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215517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1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965098075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&amp; Subtitle">
    <p:bg>
      <p:bgPr>
        <a:solidFill>
          <a:srgbClr val="24AA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5942362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9724619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&amp; Subtitle">
    <p:bg>
      <p:bgPr>
        <a:solidFill>
          <a:srgbClr val="FBD8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70657683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&amp; Subtitle">
    <p:bg>
      <p:bgPr>
        <a:solidFill>
          <a:srgbClr val="EB6C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17669958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&amp; Subtitle">
    <p:bg>
      <p:bgPr>
        <a:solidFill>
          <a:srgbClr val="DD23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7352284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5" y="952502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9" tIns="50799" rIns="50799" bIns="50799" anchor="ctr">
            <a:normAutofit/>
          </a:bodyPr>
          <a:lstStyle/>
          <a:p>
            <a:r>
              <a:rPr lang="en-US"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5" y="3238533"/>
            <a:ext cx="21005800" cy="9207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9" tIns="50799" rIns="50799" bIns="50799" anchor="t">
            <a:noAutofit/>
          </a:bodyPr>
          <a:lstStyle/>
          <a:p>
            <a:r>
              <a:rPr dirty="0"/>
              <a:t>Body Level 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803" r:id="rId2"/>
    <p:sldLayoutId id="2147483795" r:id="rId3"/>
    <p:sldLayoutId id="2147483797" r:id="rId4"/>
    <p:sldLayoutId id="2147483801" r:id="rId5"/>
    <p:sldLayoutId id="2147483817" r:id="rId6"/>
    <p:sldLayoutId id="2147483799" r:id="rId7"/>
    <p:sldLayoutId id="2147483798" r:id="rId8"/>
    <p:sldLayoutId id="2147483796" r:id="rId9"/>
    <p:sldLayoutId id="2147483800" r:id="rId10"/>
    <p:sldLayoutId id="2147483802" r:id="rId11"/>
    <p:sldLayoutId id="2147483816" r:id="rId12"/>
    <p:sldLayoutId id="2147483841" r:id="rId13"/>
    <p:sldLayoutId id="2147483661" r:id="rId14"/>
  </p:sldLayoutIdLst>
  <p:transition spd="slow">
    <p:push dir="u"/>
  </p:transition>
  <p:txStyles>
    <p:titleStyle>
      <a:lvl1pPr marL="0" marR="0" indent="0" algn="l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chemeClr val="bg1"/>
          </a:solidFill>
          <a:uFillTx/>
          <a:latin typeface="Lato Hairline" charset="0"/>
          <a:ea typeface="Lato Hairline" charset="0"/>
          <a:cs typeface="Lato Hairline" charset="0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52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1pPr>
      <a:lvl2pPr marL="634752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44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2pPr>
      <a:lvl3pPr marL="126950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3pPr>
      <a:lvl4pPr marL="190426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4pPr>
      <a:lvl5pPr marL="253902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5pPr>
      <a:lvl6pPr marL="3808528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3281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78034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2786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766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382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39" r:id="rId4"/>
    <p:sldLayoutId id="2147483833" r:id="rId5"/>
    <p:sldLayoutId id="2147483848" r:id="rId6"/>
    <p:sldLayoutId id="2147483831" r:id="rId7"/>
    <p:sldLayoutId id="2147483840" r:id="rId8"/>
    <p:sldLayoutId id="2147483835" r:id="rId9"/>
    <p:sldLayoutId id="2147483836" r:id="rId10"/>
    <p:sldLayoutId id="21474838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2549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05" r:id="rId2"/>
    <p:sldLayoutId id="2147483804" r:id="rId3"/>
    <p:sldLayoutId id="2147483808" r:id="rId4"/>
    <p:sldLayoutId id="2147483814" r:id="rId5"/>
    <p:sldLayoutId id="2147483812" r:id="rId6"/>
    <p:sldLayoutId id="2147483811" r:id="rId7"/>
    <p:sldLayoutId id="214748381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766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3972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0" r:id="rId1"/>
    <p:sldLayoutId id="2147483851" r:id="rId2"/>
    <p:sldLayoutId id="2147483852" r:id="rId3"/>
    <p:sldLayoutId id="2147483853" r:id="rId4"/>
    <p:sldLayoutId id="2147483854" r:id="rId5"/>
    <p:sldLayoutId id="2147483855" r:id="rId6"/>
    <p:sldLayoutId id="2147483856" r:id="rId7"/>
    <p:sldLayoutId id="2147483857" r:id="rId8"/>
    <p:sldLayoutId id="2147483858" r:id="rId9"/>
    <p:sldLayoutId id="2147483859" r:id="rId10"/>
    <p:sldLayoutId id="2147483860" r:id="rId11"/>
    <p:sldLayoutId id="2147483861" r:id="rId12"/>
    <p:sldLayoutId id="214748386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5.xml"/><Relationship Id="rId5" Type="http://schemas.openxmlformats.org/officeDocument/2006/relationships/image" Target="../media/image26.png"/><Relationship Id="rId4" Type="http://schemas.openxmlformats.org/officeDocument/2006/relationships/slide" Target="slide1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5.png"/><Relationship Id="rId7" Type="http://schemas.openxmlformats.org/officeDocument/2006/relationships/image" Target="../media/image30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3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rello.com/b/Qh2KqECC/ipd24-dotnet" TargetMode="External"/><Relationship Id="rId2" Type="http://schemas.openxmlformats.org/officeDocument/2006/relationships/hyperlink" Target="https://bitbucket.org/edwin_jac/yzy/src/master/" TargetMode="External"/><Relationship Id="rId1" Type="http://schemas.openxmlformats.org/officeDocument/2006/relationships/slideLayout" Target="../slideLayouts/slideLayout46.xml"/><Relationship Id="rId5" Type="http://schemas.openxmlformats.org/officeDocument/2006/relationships/hyperlink" Target="https://johnabbott-my.sharepoint.com/:f:/g/personal/6170608_johnabbottcollege_net/Er4Ku_urr45DmBBEGU5UmlsBOfcRKirwgitJZ7oTu7BCGA?e=ZT9LiE" TargetMode="External"/><Relationship Id="rId4" Type="http://schemas.openxmlformats.org/officeDocument/2006/relationships/hyperlink" Target="file:///D:\Desktop\ipd24yzy.database.windows.net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2000" y="2298706"/>
            <a:ext cx="11998036" cy="4648200"/>
          </a:xfrm>
        </p:spPr>
        <p:txBody>
          <a:bodyPr/>
          <a:lstStyle/>
          <a:p>
            <a:r>
              <a:rPr lang="en-US" sz="8800" b="1" dirty="0"/>
              <a:t>YZY Language School</a:t>
            </a:r>
            <a:endParaRPr lang="en-US" sz="72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"/>
          </p:nvPr>
        </p:nvSpPr>
        <p:spPr>
          <a:xfrm>
            <a:off x="12192000" y="7988323"/>
            <a:ext cx="11359978" cy="3744497"/>
          </a:xfrm>
        </p:spPr>
        <p:txBody>
          <a:bodyPr/>
          <a:lstStyle/>
          <a:p>
            <a:r>
              <a:rPr kumimoji="1" lang="en-US" altLang="zh-CN" dirty="0"/>
              <a:t>Ying HAO</a:t>
            </a:r>
          </a:p>
          <a:p>
            <a:r>
              <a:rPr lang="en-CA" dirty="0" err="1"/>
              <a:t>Yaowu</a:t>
            </a:r>
            <a:r>
              <a:rPr lang="en-CA" dirty="0"/>
              <a:t> HUANG</a:t>
            </a:r>
          </a:p>
          <a:p>
            <a:r>
              <a:rPr kumimoji="1" lang="en-CA" altLang="zh-CN" dirty="0" err="1"/>
              <a:t>Zhiwei</a:t>
            </a:r>
            <a:r>
              <a:rPr kumimoji="1" lang="en-CA" altLang="zh-CN" dirty="0"/>
              <a:t> LI</a:t>
            </a:r>
            <a:endParaRPr kumimoji="1" lang="en-US" altLang="zh-CN" dirty="0"/>
          </a:p>
          <a:p>
            <a:r>
              <a:rPr kumimoji="1" lang="en-US" altLang="zh-CN" dirty="0"/>
              <a:t>APR 19, 2021</a:t>
            </a:r>
            <a:endParaRPr kumimoji="1" lang="zh-CN" alt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FC8AEB0F-C6FD-4480-B9C1-3DB424A63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87" t="4167" r="7421" b="2158"/>
          <a:stretch/>
        </p:blipFill>
        <p:spPr>
          <a:xfrm>
            <a:off x="0" y="0"/>
            <a:ext cx="11780874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2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User Interface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1E90C5D-9323-4731-9A32-F33CB9D7BC3D}"/>
              </a:ext>
            </a:extLst>
          </p:cNvPr>
          <p:cNvSpPr txBox="1"/>
          <p:nvPr/>
        </p:nvSpPr>
        <p:spPr>
          <a:xfrm>
            <a:off x="11685182" y="4167650"/>
            <a:ext cx="935665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C00000"/>
                </a:solidFill>
                <a:highlight>
                  <a:srgbClr val="FFFF00"/>
                </a:highlight>
                <a:latin typeface="Bradley Hand ITC" panose="03070402050302030203" pitchFamily="66" charset="0"/>
                <a:ea typeface="+mj-ea"/>
                <a:cs typeface="+mj-cs"/>
              </a:rPr>
              <a:t>User Controls / tab, Responsive, </a:t>
            </a:r>
          </a:p>
          <a:p>
            <a:r>
              <a:rPr lang="en-US" sz="8000" b="1" dirty="0">
                <a:solidFill>
                  <a:srgbClr val="C00000"/>
                </a:solidFill>
                <a:highlight>
                  <a:srgbClr val="FFFF00"/>
                </a:highlight>
                <a:latin typeface="Bradley Hand ITC" panose="03070402050302030203" pitchFamily="66" charset="0"/>
                <a:ea typeface="+mj-ea"/>
                <a:cs typeface="+mj-cs"/>
              </a:rPr>
              <a:t>Animation Effect,</a:t>
            </a:r>
          </a:p>
          <a:p>
            <a:r>
              <a:rPr lang="en-US" sz="8000" b="1" dirty="0">
                <a:solidFill>
                  <a:srgbClr val="C00000"/>
                </a:solidFill>
                <a:highlight>
                  <a:srgbClr val="FFFF00"/>
                </a:highlight>
                <a:latin typeface="Bradley Hand ITC" panose="03070402050302030203" pitchFamily="66" charset="0"/>
              </a:rPr>
              <a:t>Charts</a:t>
            </a:r>
          </a:p>
        </p:txBody>
      </p:sp>
    </p:spTree>
    <p:extLst>
      <p:ext uri="{BB962C8B-B14F-4D97-AF65-F5344CB8AC3E}">
        <p14:creationId xmlns:p14="http://schemas.microsoft.com/office/powerpoint/2010/main" val="553149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9429066" y="217165"/>
            <a:ext cx="4722607" cy="612000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E7791B-2975-4C35-98EB-8B19B282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</a:t>
            </a:r>
            <a:endParaRPr lang="en-US" sz="6000" dirty="0"/>
          </a:p>
        </p:txBody>
      </p:sp>
      <p:sp>
        <p:nvSpPr>
          <p:cNvPr id="20" name="Arrow: Bent-Up 19">
            <a:extLst>
              <a:ext uri="{FF2B5EF4-FFF2-40B4-BE49-F238E27FC236}">
                <a16:creationId xmlns:a16="http://schemas.microsoft.com/office/drawing/2014/main" id="{082F0EC4-43AC-408A-9739-7D377BA60274}"/>
              </a:ext>
            </a:extLst>
          </p:cNvPr>
          <p:cNvSpPr/>
          <p:nvPr/>
        </p:nvSpPr>
        <p:spPr>
          <a:xfrm rot="5400000">
            <a:off x="5204223" y="5401678"/>
            <a:ext cx="2364023" cy="2691356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D1F2722-BA18-4BE7-AB22-3F8B0A6D94EF}"/>
              </a:ext>
            </a:extLst>
          </p:cNvPr>
          <p:cNvGrpSpPr/>
          <p:nvPr/>
        </p:nvGrpSpPr>
        <p:grpSpPr>
          <a:xfrm>
            <a:off x="4577901" y="2781111"/>
            <a:ext cx="11296285" cy="2785607"/>
            <a:chOff x="232327" y="2782485"/>
            <a:chExt cx="11296285" cy="278560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B21D4D4-5C88-4DC1-9857-9006CEE18B11}"/>
                </a:ext>
              </a:extLst>
            </p:cNvPr>
            <p:cNvSpPr/>
            <p:nvPr/>
          </p:nvSpPr>
          <p:spPr>
            <a:xfrm>
              <a:off x="232327" y="2782485"/>
              <a:ext cx="3979623" cy="2785607"/>
            </a:xfrm>
            <a:custGeom>
              <a:avLst/>
              <a:gdLst>
                <a:gd name="connsiteX0" fmla="*/ 0 w 3979623"/>
                <a:gd name="connsiteY0" fmla="*/ 464361 h 2785607"/>
                <a:gd name="connsiteX1" fmla="*/ 464361 w 3979623"/>
                <a:gd name="connsiteY1" fmla="*/ 0 h 2785607"/>
                <a:gd name="connsiteX2" fmla="*/ 3515262 w 3979623"/>
                <a:gd name="connsiteY2" fmla="*/ 0 h 2785607"/>
                <a:gd name="connsiteX3" fmla="*/ 3979623 w 3979623"/>
                <a:gd name="connsiteY3" fmla="*/ 464361 h 2785607"/>
                <a:gd name="connsiteX4" fmla="*/ 3979623 w 3979623"/>
                <a:gd name="connsiteY4" fmla="*/ 2321246 h 2785607"/>
                <a:gd name="connsiteX5" fmla="*/ 3515262 w 3979623"/>
                <a:gd name="connsiteY5" fmla="*/ 2785607 h 2785607"/>
                <a:gd name="connsiteX6" fmla="*/ 464361 w 3979623"/>
                <a:gd name="connsiteY6" fmla="*/ 2785607 h 2785607"/>
                <a:gd name="connsiteX7" fmla="*/ 0 w 3979623"/>
                <a:gd name="connsiteY7" fmla="*/ 2321246 h 2785607"/>
                <a:gd name="connsiteX8" fmla="*/ 0 w 3979623"/>
                <a:gd name="connsiteY8" fmla="*/ 464361 h 278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79623" h="2785607">
                  <a:moveTo>
                    <a:pt x="0" y="464361"/>
                  </a:moveTo>
                  <a:cubicBezTo>
                    <a:pt x="0" y="207902"/>
                    <a:pt x="207902" y="0"/>
                    <a:pt x="464361" y="0"/>
                  </a:cubicBezTo>
                  <a:lnTo>
                    <a:pt x="3515262" y="0"/>
                  </a:lnTo>
                  <a:cubicBezTo>
                    <a:pt x="3771721" y="0"/>
                    <a:pt x="3979623" y="207902"/>
                    <a:pt x="3979623" y="464361"/>
                  </a:cubicBezTo>
                  <a:lnTo>
                    <a:pt x="3979623" y="2321246"/>
                  </a:lnTo>
                  <a:cubicBezTo>
                    <a:pt x="3979623" y="2577705"/>
                    <a:pt x="3771721" y="2785607"/>
                    <a:pt x="3515262" y="2785607"/>
                  </a:cubicBezTo>
                  <a:lnTo>
                    <a:pt x="464361" y="2785607"/>
                  </a:lnTo>
                  <a:cubicBezTo>
                    <a:pt x="207902" y="2785607"/>
                    <a:pt x="0" y="2577705"/>
                    <a:pt x="0" y="2321246"/>
                  </a:cubicBezTo>
                  <a:lnTo>
                    <a:pt x="0" y="46436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7937" tIns="337937" rIns="337937" bIns="337937" numCol="1" spcCol="1270" anchor="ctr" anchorCtr="0">
              <a:noAutofit/>
            </a:bodyPr>
            <a:lstStyle/>
            <a:p>
              <a:pPr marL="0" marR="0" lvl="0" indent="0" algn="ctr" defTabSz="2355850" rtl="0" eaLnBrk="1" fontAlgn="auto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53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  <a:sym typeface="Helvetica Light"/>
                </a:rPr>
                <a:t>Dictionaries</a:t>
              </a: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F280853-DC7E-4374-B829-0FEC9FDD2CF5}"/>
                </a:ext>
              </a:extLst>
            </p:cNvPr>
            <p:cNvSpPr/>
            <p:nvPr/>
          </p:nvSpPr>
          <p:spPr>
            <a:xfrm>
              <a:off x="4187826" y="3048156"/>
              <a:ext cx="7340786" cy="2251450"/>
            </a:xfrm>
            <a:custGeom>
              <a:avLst/>
              <a:gdLst>
                <a:gd name="connsiteX0" fmla="*/ 0 w 5030841"/>
                <a:gd name="connsiteY0" fmla="*/ 0 h 2251450"/>
                <a:gd name="connsiteX1" fmla="*/ 5030841 w 5030841"/>
                <a:gd name="connsiteY1" fmla="*/ 0 h 2251450"/>
                <a:gd name="connsiteX2" fmla="*/ 5030841 w 5030841"/>
                <a:gd name="connsiteY2" fmla="*/ 2251450 h 2251450"/>
                <a:gd name="connsiteX3" fmla="*/ 0 w 5030841"/>
                <a:gd name="connsiteY3" fmla="*/ 2251450 h 2251450"/>
                <a:gd name="connsiteX4" fmla="*/ 0 w 5030841"/>
                <a:gd name="connsiteY4" fmla="*/ 0 h 225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30841" h="2251450">
                  <a:moveTo>
                    <a:pt x="0" y="0"/>
                  </a:moveTo>
                  <a:lnTo>
                    <a:pt x="5030841" y="0"/>
                  </a:lnTo>
                  <a:lnTo>
                    <a:pt x="5030841" y="2251450"/>
                  </a:lnTo>
                  <a:lnTo>
                    <a:pt x="0" y="225145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7160" tIns="137160" rIns="137160" bIns="137160" numCol="1" spcCol="1270" anchor="ctr" anchorCtr="0">
              <a:noAutofit/>
            </a:bodyPr>
            <a:lstStyle/>
            <a:p>
              <a:pPr marL="285750" marR="0" lvl="1" indent="-285750" algn="l" defTabSz="1244600" rtl="0" eaLnBrk="1" fontAlgn="auto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endPara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endParaRPr>
            </a:p>
          </p:txBody>
        </p:sp>
      </p:grpSp>
      <p:sp>
        <p:nvSpPr>
          <p:cNvPr id="23" name="Arrow: Bent-Up 22">
            <a:extLst>
              <a:ext uri="{FF2B5EF4-FFF2-40B4-BE49-F238E27FC236}">
                <a16:creationId xmlns:a16="http://schemas.microsoft.com/office/drawing/2014/main" id="{5B8BB5AF-06BC-4D0A-AC3C-2C0BF5E28EB7}"/>
              </a:ext>
            </a:extLst>
          </p:cNvPr>
          <p:cNvSpPr/>
          <p:nvPr/>
        </p:nvSpPr>
        <p:spPr>
          <a:xfrm rot="5400000">
            <a:off x="9016500" y="8530834"/>
            <a:ext cx="2364023" cy="2691356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-12059734"/>
              <a:satOff val="24125"/>
              <a:lumOff val="10225"/>
              <a:alphaOff val="0"/>
            </a:schemeClr>
          </a:fillRef>
          <a:effectRef idx="0">
            <a:schemeClr val="accent1">
              <a:tint val="50000"/>
              <a:hueOff val="-12059734"/>
              <a:satOff val="24125"/>
              <a:lumOff val="10225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0A92A69-3371-4402-945C-EDE0157A5610}"/>
              </a:ext>
            </a:extLst>
          </p:cNvPr>
          <p:cNvGrpSpPr/>
          <p:nvPr/>
        </p:nvGrpSpPr>
        <p:grpSpPr>
          <a:xfrm>
            <a:off x="8390178" y="5910267"/>
            <a:ext cx="9743113" cy="2785607"/>
            <a:chOff x="4044604" y="5911641"/>
            <a:chExt cx="9743113" cy="2785607"/>
          </a:xfrm>
        </p:grpSpPr>
        <p:sp>
          <p:nvSpPr>
            <p:cNvPr id="24" name="Freeform: Shape 23">
              <a:hlinkClick r:id="rId4" action="ppaction://hlinksldjump"/>
              <a:extLst>
                <a:ext uri="{FF2B5EF4-FFF2-40B4-BE49-F238E27FC236}">
                  <a16:creationId xmlns:a16="http://schemas.microsoft.com/office/drawing/2014/main" id="{0546108F-4D17-4588-B484-A8FB68C033C3}"/>
                </a:ext>
              </a:extLst>
            </p:cNvPr>
            <p:cNvSpPr/>
            <p:nvPr/>
          </p:nvSpPr>
          <p:spPr>
            <a:xfrm>
              <a:off x="4044604" y="5911641"/>
              <a:ext cx="3979623" cy="2785607"/>
            </a:xfrm>
            <a:custGeom>
              <a:avLst/>
              <a:gdLst>
                <a:gd name="connsiteX0" fmla="*/ 0 w 3979623"/>
                <a:gd name="connsiteY0" fmla="*/ 464361 h 2785607"/>
                <a:gd name="connsiteX1" fmla="*/ 464361 w 3979623"/>
                <a:gd name="connsiteY1" fmla="*/ 0 h 2785607"/>
                <a:gd name="connsiteX2" fmla="*/ 3515262 w 3979623"/>
                <a:gd name="connsiteY2" fmla="*/ 0 h 2785607"/>
                <a:gd name="connsiteX3" fmla="*/ 3979623 w 3979623"/>
                <a:gd name="connsiteY3" fmla="*/ 464361 h 2785607"/>
                <a:gd name="connsiteX4" fmla="*/ 3979623 w 3979623"/>
                <a:gd name="connsiteY4" fmla="*/ 2321246 h 2785607"/>
                <a:gd name="connsiteX5" fmla="*/ 3515262 w 3979623"/>
                <a:gd name="connsiteY5" fmla="*/ 2785607 h 2785607"/>
                <a:gd name="connsiteX6" fmla="*/ 464361 w 3979623"/>
                <a:gd name="connsiteY6" fmla="*/ 2785607 h 2785607"/>
                <a:gd name="connsiteX7" fmla="*/ 0 w 3979623"/>
                <a:gd name="connsiteY7" fmla="*/ 2321246 h 2785607"/>
                <a:gd name="connsiteX8" fmla="*/ 0 w 3979623"/>
                <a:gd name="connsiteY8" fmla="*/ 464361 h 278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79623" h="2785607">
                  <a:moveTo>
                    <a:pt x="0" y="464361"/>
                  </a:moveTo>
                  <a:cubicBezTo>
                    <a:pt x="0" y="207902"/>
                    <a:pt x="207902" y="0"/>
                    <a:pt x="464361" y="0"/>
                  </a:cubicBezTo>
                  <a:lnTo>
                    <a:pt x="3515262" y="0"/>
                  </a:lnTo>
                  <a:cubicBezTo>
                    <a:pt x="3771721" y="0"/>
                    <a:pt x="3979623" y="207902"/>
                    <a:pt x="3979623" y="464361"/>
                  </a:cubicBezTo>
                  <a:lnTo>
                    <a:pt x="3979623" y="2321246"/>
                  </a:lnTo>
                  <a:cubicBezTo>
                    <a:pt x="3979623" y="2577705"/>
                    <a:pt x="3771721" y="2785607"/>
                    <a:pt x="3515262" y="2785607"/>
                  </a:cubicBezTo>
                  <a:lnTo>
                    <a:pt x="464361" y="2785607"/>
                  </a:lnTo>
                  <a:cubicBezTo>
                    <a:pt x="207902" y="2785607"/>
                    <a:pt x="0" y="2577705"/>
                    <a:pt x="0" y="2321246"/>
                  </a:cubicBezTo>
                  <a:lnTo>
                    <a:pt x="0" y="464361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7937" tIns="337937" rIns="337937" bIns="337937" numCol="1" spcCol="1270" anchor="ctr" anchorCtr="0">
              <a:noAutofit/>
            </a:bodyPr>
            <a:lstStyle/>
            <a:p>
              <a:pPr marL="0" marR="0" lvl="0" indent="0" algn="ctr" defTabSz="2355850" rtl="0" eaLnBrk="1" fontAlgn="auto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53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  <a:sym typeface="Helvetica Light"/>
                </a:rPr>
                <a:t>Default Culture</a:t>
              </a: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CA017A0-3360-4890-85E1-B89F40270ABF}"/>
                </a:ext>
              </a:extLst>
            </p:cNvPr>
            <p:cNvSpPr/>
            <p:nvPr/>
          </p:nvSpPr>
          <p:spPr>
            <a:xfrm>
              <a:off x="8024226" y="6177312"/>
              <a:ext cx="5763491" cy="2251450"/>
            </a:xfrm>
            <a:custGeom>
              <a:avLst/>
              <a:gdLst>
                <a:gd name="connsiteX0" fmla="*/ 0 w 2894398"/>
                <a:gd name="connsiteY0" fmla="*/ 0 h 2251450"/>
                <a:gd name="connsiteX1" fmla="*/ 2894398 w 2894398"/>
                <a:gd name="connsiteY1" fmla="*/ 0 h 2251450"/>
                <a:gd name="connsiteX2" fmla="*/ 2894398 w 2894398"/>
                <a:gd name="connsiteY2" fmla="*/ 2251450 h 2251450"/>
                <a:gd name="connsiteX3" fmla="*/ 0 w 2894398"/>
                <a:gd name="connsiteY3" fmla="*/ 2251450 h 2251450"/>
                <a:gd name="connsiteX4" fmla="*/ 0 w 2894398"/>
                <a:gd name="connsiteY4" fmla="*/ 0 h 225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4398" h="2251450">
                  <a:moveTo>
                    <a:pt x="0" y="0"/>
                  </a:moveTo>
                  <a:lnTo>
                    <a:pt x="2894398" y="0"/>
                  </a:lnTo>
                  <a:lnTo>
                    <a:pt x="2894398" y="2251450"/>
                  </a:lnTo>
                  <a:lnTo>
                    <a:pt x="0" y="225145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37160" tIns="137160" rIns="137160" bIns="137160" numCol="1" spcCol="1270" anchor="ctr" anchorCtr="0">
              <a:noAutofit/>
            </a:bodyPr>
            <a:lstStyle/>
            <a:p>
              <a:pPr marL="285750" marR="0" lvl="1" indent="-285750" algn="l" defTabSz="1244600" rtl="0" eaLnBrk="1" fontAlgn="auto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lrTx/>
                <a:buSzTx/>
                <a:buFontTx/>
                <a:buChar char="•"/>
                <a:tabLst/>
                <a:defRPr/>
              </a:pPr>
              <a:endParaRPr kumimoji="0" lang="en-CA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endParaRPr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978DE67-0DA2-4775-96BA-39F5D405BF92}"/>
              </a:ext>
            </a:extLst>
          </p:cNvPr>
          <p:cNvSpPr/>
          <p:nvPr/>
        </p:nvSpPr>
        <p:spPr>
          <a:xfrm>
            <a:off x="12202455" y="9039423"/>
            <a:ext cx="3979623" cy="2785607"/>
          </a:xfrm>
          <a:custGeom>
            <a:avLst/>
            <a:gdLst>
              <a:gd name="connsiteX0" fmla="*/ 0 w 3979623"/>
              <a:gd name="connsiteY0" fmla="*/ 464361 h 2785607"/>
              <a:gd name="connsiteX1" fmla="*/ 464361 w 3979623"/>
              <a:gd name="connsiteY1" fmla="*/ 0 h 2785607"/>
              <a:gd name="connsiteX2" fmla="*/ 3515262 w 3979623"/>
              <a:gd name="connsiteY2" fmla="*/ 0 h 2785607"/>
              <a:gd name="connsiteX3" fmla="*/ 3979623 w 3979623"/>
              <a:gd name="connsiteY3" fmla="*/ 464361 h 2785607"/>
              <a:gd name="connsiteX4" fmla="*/ 3979623 w 3979623"/>
              <a:gd name="connsiteY4" fmla="*/ 2321246 h 2785607"/>
              <a:gd name="connsiteX5" fmla="*/ 3515262 w 3979623"/>
              <a:gd name="connsiteY5" fmla="*/ 2785607 h 2785607"/>
              <a:gd name="connsiteX6" fmla="*/ 464361 w 3979623"/>
              <a:gd name="connsiteY6" fmla="*/ 2785607 h 2785607"/>
              <a:gd name="connsiteX7" fmla="*/ 0 w 3979623"/>
              <a:gd name="connsiteY7" fmla="*/ 2321246 h 2785607"/>
              <a:gd name="connsiteX8" fmla="*/ 0 w 3979623"/>
              <a:gd name="connsiteY8" fmla="*/ 464361 h 2785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79623" h="2785607">
                <a:moveTo>
                  <a:pt x="0" y="464361"/>
                </a:moveTo>
                <a:cubicBezTo>
                  <a:pt x="0" y="207902"/>
                  <a:pt x="207902" y="0"/>
                  <a:pt x="464361" y="0"/>
                </a:cubicBezTo>
                <a:lnTo>
                  <a:pt x="3515262" y="0"/>
                </a:lnTo>
                <a:cubicBezTo>
                  <a:pt x="3771721" y="0"/>
                  <a:pt x="3979623" y="207902"/>
                  <a:pt x="3979623" y="464361"/>
                </a:cubicBezTo>
                <a:lnTo>
                  <a:pt x="3979623" y="2321246"/>
                </a:lnTo>
                <a:cubicBezTo>
                  <a:pt x="3979623" y="2577705"/>
                  <a:pt x="3771721" y="2785607"/>
                  <a:pt x="3515262" y="2785607"/>
                </a:cubicBezTo>
                <a:lnTo>
                  <a:pt x="464361" y="2785607"/>
                </a:lnTo>
                <a:cubicBezTo>
                  <a:pt x="207902" y="2785607"/>
                  <a:pt x="0" y="2577705"/>
                  <a:pt x="0" y="2321246"/>
                </a:cubicBezTo>
                <a:lnTo>
                  <a:pt x="0" y="464361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7937" tIns="337937" rIns="337937" bIns="337937" numCol="1" spcCol="1270" anchor="ctr" anchorCtr="0">
            <a:noAutofit/>
          </a:bodyPr>
          <a:lstStyle/>
          <a:p>
            <a:pPr marL="0" marR="0" lvl="0" indent="0" algn="ctr" defTabSz="235585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5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Switch Language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F4817FE-5536-47C2-875C-7058E7516B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546694" y="1507680"/>
            <a:ext cx="24255466" cy="11275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2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889 0.05729 L 1.00924 0.0579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906" y="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8527212" y="74499"/>
            <a:ext cx="5566502" cy="721360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E7791B-2975-4C35-98EB-8B19B282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Database – Import Data from Local to Azure</a:t>
            </a:r>
            <a:endParaRPr lang="en-US" sz="60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22E0798-271A-414C-B5D9-CB538F7B0888}"/>
              </a:ext>
            </a:extLst>
          </p:cNvPr>
          <p:cNvGrpSpPr/>
          <p:nvPr/>
        </p:nvGrpSpPr>
        <p:grpSpPr>
          <a:xfrm>
            <a:off x="668623" y="3432316"/>
            <a:ext cx="7031950" cy="6655113"/>
            <a:chOff x="668623" y="3432316"/>
            <a:chExt cx="7031950" cy="665511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6339966-4EA2-4FD2-BB2C-FED1F75CF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8623" y="4470400"/>
              <a:ext cx="6567944" cy="5617029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4B4D58E-1D42-44B1-A584-D612768E9703}"/>
                </a:ext>
              </a:extLst>
            </p:cNvPr>
            <p:cNvSpPr txBox="1"/>
            <p:nvPr/>
          </p:nvSpPr>
          <p:spPr>
            <a:xfrm>
              <a:off x="901917" y="3432316"/>
              <a:ext cx="679865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825175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4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  <a:sym typeface="Helvetica Light"/>
                </a:rPr>
                <a:t>Bulk Insert sql as for local DB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CAE35D-BEE5-478E-B836-88072AFFE98A}"/>
              </a:ext>
            </a:extLst>
          </p:cNvPr>
          <p:cNvGrpSpPr/>
          <p:nvPr/>
        </p:nvGrpSpPr>
        <p:grpSpPr>
          <a:xfrm>
            <a:off x="11551020" y="2687856"/>
            <a:ext cx="6798983" cy="8725702"/>
            <a:chOff x="11630074" y="2687856"/>
            <a:chExt cx="6798983" cy="872570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96AD11F-A3B8-49A6-A604-CDC7ECE13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630074" y="5660572"/>
              <a:ext cx="6798983" cy="5752986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F36682-286F-47B3-970B-FDCA86299994}"/>
                </a:ext>
              </a:extLst>
            </p:cNvPr>
            <p:cNvSpPr txBox="1"/>
            <p:nvPr/>
          </p:nvSpPr>
          <p:spPr>
            <a:xfrm>
              <a:off x="12779243" y="2687856"/>
              <a:ext cx="4022336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825175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CA" sz="5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  <a:sym typeface="Helvetica Light"/>
                </a:rPr>
                <a:t>SQL Server Import and Export Wizard</a:t>
              </a:r>
            </a:p>
          </p:txBody>
        </p:sp>
      </p:grpSp>
      <p:pic>
        <p:nvPicPr>
          <p:cNvPr id="10" name="Graphic 9" descr="Close">
            <a:extLst>
              <a:ext uri="{FF2B5EF4-FFF2-40B4-BE49-F238E27FC236}">
                <a16:creationId xmlns:a16="http://schemas.microsoft.com/office/drawing/2014/main" id="{F1B3EE9E-53D5-408E-9BC4-6A52C23F6D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54842" y="4248766"/>
            <a:ext cx="4995505" cy="4995505"/>
          </a:xfrm>
          <a:prstGeom prst="rect">
            <a:avLst/>
          </a:prstGeom>
        </p:spPr>
      </p:pic>
      <p:pic>
        <p:nvPicPr>
          <p:cNvPr id="12" name="Graphic 11" descr="Checkmark">
            <a:extLst>
              <a:ext uri="{FF2B5EF4-FFF2-40B4-BE49-F238E27FC236}">
                <a16:creationId xmlns:a16="http://schemas.microsoft.com/office/drawing/2014/main" id="{F63514C3-FBA3-456B-81EE-6CF6E092E2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920879" y="3923499"/>
            <a:ext cx="4703989" cy="470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80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8527212" y="74499"/>
            <a:ext cx="5566502" cy="721360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E7791B-2975-4C35-98EB-8B19B282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Database – DB Model Update Overwrite Codes</a:t>
            </a:r>
            <a:endParaRPr lang="en-US" sz="6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38A58E-1673-45B6-AFC4-87FE67703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400" y="2325687"/>
            <a:ext cx="14717358" cy="1102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46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E610BA-2445-48AC-8748-FC944DAA41F9}"/>
              </a:ext>
            </a:extLst>
          </p:cNvPr>
          <p:cNvSpPr txBox="1"/>
          <p:nvPr/>
        </p:nvSpPr>
        <p:spPr>
          <a:xfrm>
            <a:off x="419099" y="2614963"/>
            <a:ext cx="12649787" cy="4161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marR="0" lvl="0" indent="-91440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  <a:sym typeface="Helvetica Light"/>
              </a:rPr>
              <a:t>Performance improvement</a:t>
            </a:r>
          </a:p>
          <a:p>
            <a:pPr marL="914400" marR="0" lvl="0" indent="-91440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  <a:sym typeface="Helvetica Light"/>
              </a:rPr>
              <a:t>Solution to handle modified entity code on DB </a:t>
            </a: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model update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  <a:sym typeface="Helvetica Light"/>
            </a:endParaRPr>
          </a:p>
          <a:p>
            <a:pPr marL="914400" marR="0" lvl="0" indent="-91440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Implement</a:t>
            </a: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  <a:sym typeface="Helvetica Light"/>
              </a:rPr>
              <a:t> JS Payment Gateway with WPF desktop App</a:t>
            </a:r>
          </a:p>
          <a:p>
            <a:pPr marL="914400" marR="0" lvl="0" indent="-91440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More complete version of localization, which cover more information like exception handling message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  <a:sym typeface="Helvetica Ligh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86906AC-5EF2-4E3E-B81D-6950BDD8E582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 Light"/>
                <a:ea typeface="+mj-ea"/>
                <a:cs typeface="+mj-cs"/>
                <a:sym typeface="Helvetica Light"/>
              </a:rPr>
              <a:t>Future Work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Thin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44613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E610BA-2445-48AC-8748-FC944DAA41F9}"/>
              </a:ext>
            </a:extLst>
          </p:cNvPr>
          <p:cNvSpPr txBox="1"/>
          <p:nvPr/>
        </p:nvSpPr>
        <p:spPr>
          <a:xfrm>
            <a:off x="419099" y="2614963"/>
            <a:ext cx="1450224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0" indent="-74295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Implement project in the </a:t>
            </a: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  <a:sym typeface="Helvetica Light"/>
              </a:rPr>
              <a:t>D</a:t>
            </a: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B-first approach</a:t>
            </a:r>
          </a:p>
          <a:p>
            <a:pPr marL="742950" marR="0" lvl="0" indent="-74295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Experience of MVVM architecture</a:t>
            </a:r>
          </a:p>
          <a:p>
            <a:pPr marL="742950" marR="0" lvl="0" indent="-74295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  <a:sym typeface="Helvetica Light"/>
              </a:rPr>
              <a:t>Explore </a:t>
            </a: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more advanced UI design (Material Design, Live Chart)</a:t>
            </a:r>
          </a:p>
          <a:p>
            <a:pPr marL="742950" marR="0" lvl="0" indent="-74295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Methodology multi-language interface</a:t>
            </a:r>
          </a:p>
          <a:p>
            <a:pPr marL="742950" marR="0" lvl="0" indent="-74295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Deploy and interact with Azure DB</a:t>
            </a:r>
          </a:p>
          <a:p>
            <a:pPr marL="742950" marR="0" lvl="0" indent="-74295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600" b="1" dirty="0">
                <a:solidFill>
                  <a:prstClr val="black">
                    <a:lumMod val="65000"/>
                    <a:lumOff val="35000"/>
                  </a:prstClr>
                </a:solidFill>
                <a:latin typeface="Calibri Light"/>
              </a:rPr>
              <a:t>…</a:t>
            </a:r>
          </a:p>
          <a:p>
            <a:pPr marL="742950" marR="0" lvl="0" indent="-742950" algn="l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  <a:sym typeface="Helvetica Ligh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86906AC-5EF2-4E3E-B81D-6950BDD8E582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 Light"/>
                <a:ea typeface="+mj-ea"/>
                <a:cs typeface="+mj-cs"/>
                <a:sym typeface="Helvetica Light"/>
              </a:rPr>
              <a:t>Summary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Thin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100742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81008" y="4943933"/>
            <a:ext cx="11998036" cy="4648200"/>
          </a:xfrm>
        </p:spPr>
        <p:txBody>
          <a:bodyPr/>
          <a:lstStyle/>
          <a:p>
            <a:pPr algn="ctr"/>
            <a:r>
              <a:rPr lang="en-US" sz="8800" b="1" dirty="0"/>
              <a:t>Thank You!</a:t>
            </a:r>
            <a:br>
              <a:rPr lang="en-US" sz="8800" b="1" dirty="0"/>
            </a:br>
            <a:r>
              <a:rPr lang="en-US" sz="8800" b="1" dirty="0"/>
              <a:t>Merci!</a:t>
            </a:r>
            <a:br>
              <a:rPr lang="en-US" sz="8800" b="1" dirty="0"/>
            </a:br>
            <a:r>
              <a:rPr lang="en-US" sz="8800" b="1" dirty="0"/>
              <a:t>  </a:t>
            </a:r>
            <a:r>
              <a:rPr lang="zh-CN" altLang="en-US" sz="8800" b="1" dirty="0"/>
              <a:t>谢谢！</a:t>
            </a:r>
            <a:endParaRPr lang="en-US" sz="72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D80B83-5F0A-4B9D-8E34-660C17FBF9D9}"/>
              </a:ext>
            </a:extLst>
          </p:cNvPr>
          <p:cNvSpPr txBox="1"/>
          <p:nvPr/>
        </p:nvSpPr>
        <p:spPr>
          <a:xfrm>
            <a:off x="414822" y="10963460"/>
            <a:ext cx="19397178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Link to project resources: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Bitbucket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 – Source code</a:t>
            </a:r>
          </a:p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Trello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 – Project management record</a:t>
            </a:r>
          </a:p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Azure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 -- Database</a:t>
            </a:r>
          </a:p>
          <a:p>
            <a:pPr marL="0" marR="0" lvl="0" indent="0" algn="l" defTabSz="825175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One drive </a:t>
            </a:r>
            <a:r>
              <a:rPr kumimoji="0" lang="en-US" sz="2000" b="0" i="1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– Installation file</a:t>
            </a:r>
          </a:p>
        </p:txBody>
      </p:sp>
    </p:spTree>
    <p:extLst>
      <p:ext uri="{BB962C8B-B14F-4D97-AF65-F5344CB8AC3E}">
        <p14:creationId xmlns:p14="http://schemas.microsoft.com/office/powerpoint/2010/main" val="128244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8257DC7-C8AB-454B-9095-B5BE2C910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" y="0"/>
            <a:ext cx="2438401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4963234" y="1507680"/>
            <a:ext cx="9420766" cy="1220832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E7791B-2975-4C35-98EB-8B19B282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</a:t>
            </a:r>
            <a:endParaRPr lang="en-US" sz="60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1690D3C-20C3-4846-8E28-8140AC4937D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" y="5565620"/>
            <a:ext cx="15342599" cy="815038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F04C021-2A99-4FE9-8D8F-BC7366BED46B}"/>
              </a:ext>
            </a:extLst>
          </p:cNvPr>
          <p:cNvSpPr/>
          <p:nvPr/>
        </p:nvSpPr>
        <p:spPr>
          <a:xfrm>
            <a:off x="930728" y="6915150"/>
            <a:ext cx="2326822" cy="2286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4FA3919-9524-4474-94D4-3AC707C1CC60}"/>
              </a:ext>
            </a:extLst>
          </p:cNvPr>
          <p:cNvSpPr/>
          <p:nvPr/>
        </p:nvSpPr>
        <p:spPr>
          <a:xfrm>
            <a:off x="930728" y="7537521"/>
            <a:ext cx="2326822" cy="228600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6AF0699-FEA5-4BA8-AC89-21F88FABE9C5}"/>
              </a:ext>
            </a:extLst>
          </p:cNvPr>
          <p:cNvSpPr/>
          <p:nvPr/>
        </p:nvSpPr>
        <p:spPr>
          <a:xfrm>
            <a:off x="5304062" y="7559291"/>
            <a:ext cx="2762251" cy="41721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8FA1E1F-5911-4586-831C-FE2FD1ECFEBA}"/>
              </a:ext>
            </a:extLst>
          </p:cNvPr>
          <p:cNvSpPr/>
          <p:nvPr/>
        </p:nvSpPr>
        <p:spPr>
          <a:xfrm>
            <a:off x="8735786" y="7515750"/>
            <a:ext cx="3943350" cy="66758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FB0916B-2CF6-41D3-AACD-612396471B83}"/>
              </a:ext>
            </a:extLst>
          </p:cNvPr>
          <p:cNvSpPr/>
          <p:nvPr/>
        </p:nvSpPr>
        <p:spPr>
          <a:xfrm>
            <a:off x="314325" y="2571749"/>
            <a:ext cx="3559628" cy="2530929"/>
          </a:xfrm>
          <a:prstGeom prst="wedgeRoundRectCallout">
            <a:avLst>
              <a:gd name="adj1" fmla="val -12347"/>
              <a:gd name="adj2" fmla="val 11540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Use translation resources in </a:t>
            </a:r>
            <a:r>
              <a:rPr lang="en-CA" sz="2800" dirty="0">
                <a:solidFill>
                  <a:schemeClr val="bg1">
                    <a:lumMod val="85000"/>
                  </a:schemeClr>
                </a:solidFill>
              </a:rPr>
              <a:t>XAML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09F3B65E-BC46-4A20-B61E-28A0CE5062CD}"/>
              </a:ext>
            </a:extLst>
          </p:cNvPr>
          <p:cNvSpPr/>
          <p:nvPr/>
        </p:nvSpPr>
        <p:spPr>
          <a:xfrm>
            <a:off x="4378237" y="2571748"/>
            <a:ext cx="3559628" cy="2530929"/>
          </a:xfrm>
          <a:prstGeom prst="wedgeRoundRectCallout">
            <a:avLst>
              <a:gd name="adj1" fmla="val -8448"/>
              <a:gd name="adj2" fmla="val 15508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Use translation resources in </a:t>
            </a:r>
            <a:r>
              <a:rPr lang="en-CA" sz="2800" dirty="0" err="1">
                <a:solidFill>
                  <a:schemeClr val="bg1">
                    <a:lumMod val="85000"/>
                  </a:schemeClr>
                </a:solidFill>
              </a:rPr>
              <a:t>c#</a:t>
            </a:r>
            <a:r>
              <a:rPr lang="en-CA" sz="2800" dirty="0">
                <a:solidFill>
                  <a:schemeClr val="bg1">
                    <a:lumMod val="85000"/>
                  </a:schemeClr>
                </a:solidFill>
              </a:rPr>
              <a:t> code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71D3D2EF-54B2-4833-97F8-B3590056C5BF}"/>
              </a:ext>
            </a:extLst>
          </p:cNvPr>
          <p:cNvSpPr/>
          <p:nvPr/>
        </p:nvSpPr>
        <p:spPr>
          <a:xfrm>
            <a:off x="8442149" y="2571747"/>
            <a:ext cx="3559628" cy="2530929"/>
          </a:xfrm>
          <a:prstGeom prst="wedgeRoundRectCallout">
            <a:avLst>
              <a:gd name="adj1" fmla="val 1873"/>
              <a:gd name="adj2" fmla="val 14927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Set language culture (configuration) before </a:t>
            </a:r>
            <a:r>
              <a:rPr lang="en-US" sz="2800" dirty="0" err="1">
                <a:solidFill>
                  <a:schemeClr val="bg1">
                    <a:lumMod val="85000"/>
                  </a:schemeClr>
                </a:solidFill>
              </a:rPr>
              <a:t>InitializeComponent</a:t>
            </a:r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()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0D65003-EE98-476B-9574-E2DCD96FCCA7}"/>
              </a:ext>
            </a:extLst>
          </p:cNvPr>
          <p:cNvSpPr/>
          <p:nvPr/>
        </p:nvSpPr>
        <p:spPr>
          <a:xfrm>
            <a:off x="12645662" y="6838949"/>
            <a:ext cx="2762251" cy="66758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BA20947C-FBCE-45E8-98EF-07A83E44D4E6}"/>
              </a:ext>
            </a:extLst>
          </p:cNvPr>
          <p:cNvSpPr/>
          <p:nvPr/>
        </p:nvSpPr>
        <p:spPr>
          <a:xfrm>
            <a:off x="15473231" y="9129557"/>
            <a:ext cx="3559628" cy="2530929"/>
          </a:xfrm>
          <a:prstGeom prst="wedgeRoundRectCallout">
            <a:avLst>
              <a:gd name="adj1" fmla="val -72668"/>
              <a:gd name="adj2" fmla="val -1171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dirty="0"/>
              <a:t>Resources in </a:t>
            </a:r>
            <a:r>
              <a:rPr lang="en-CA" sz="2800" dirty="0">
                <a:solidFill>
                  <a:schemeClr val="bg1">
                    <a:lumMod val="85000"/>
                  </a:schemeClr>
                </a:solidFill>
              </a:rPr>
              <a:t>Properties</a:t>
            </a:r>
            <a:endParaRPr lang="en-US" sz="28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5895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37BEA01-7A5E-4B18-8E87-1FCEBF59B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172" y="1744452"/>
            <a:ext cx="19673562" cy="89525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8D213DF-8AC7-46FD-A5F4-E6F77B157BE0}"/>
              </a:ext>
            </a:extLst>
          </p:cNvPr>
          <p:cNvSpPr/>
          <p:nvPr/>
        </p:nvSpPr>
        <p:spPr>
          <a:xfrm>
            <a:off x="1654629" y="11388241"/>
            <a:ext cx="1219200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marR="0" lvl="1" indent="-285750" algn="l" defTabSz="124460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Build resource files (.</a:t>
            </a:r>
            <a:r>
              <a:rPr kumimoji="0" lang="en-CA" sz="4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resx</a:t>
            </a: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) in project properties</a:t>
            </a:r>
          </a:p>
          <a:p>
            <a:pPr marL="285750" marR="0" lvl="1" indent="-285750" algn="l" defTabSz="124460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Build name/value reference</a:t>
            </a:r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971CF7D0-38D7-4F03-BF14-A6079F6B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57" y="651782"/>
            <a:ext cx="21031200" cy="2651125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 – </a:t>
            </a:r>
            <a:r>
              <a:rPr lang="en-US" altLang="zh-CN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Build</a:t>
            </a:r>
            <a:r>
              <a:rPr lang="en-CA" altLang="zh-CN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Dictionary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167240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8D213DF-8AC7-46FD-A5F4-E6F77B157BE0}"/>
              </a:ext>
            </a:extLst>
          </p:cNvPr>
          <p:cNvSpPr/>
          <p:nvPr/>
        </p:nvSpPr>
        <p:spPr>
          <a:xfrm>
            <a:off x="1654629" y="11388241"/>
            <a:ext cx="1219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marR="0" lvl="1" indent="-285750" algn="l" defTabSz="124460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Add Default Culture in App.config</a:t>
            </a:r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971CF7D0-38D7-4F03-BF14-A6079F6B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57" y="651782"/>
            <a:ext cx="21031200" cy="2651125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 – </a:t>
            </a:r>
            <a:r>
              <a:rPr lang="en-CA" altLang="zh-CN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Set Default Culture</a:t>
            </a:r>
            <a:endParaRPr lang="en-US" sz="6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6C4F36-F93E-4437-AC45-80CCEB14B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629" y="5017392"/>
            <a:ext cx="20434955" cy="517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171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07" y="685800"/>
            <a:ext cx="12123964" cy="91195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>
              <a:spcAft>
                <a:spcPts val="600"/>
              </a:spcAft>
            </a:pPr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Agenda</a:t>
            </a:r>
            <a:br>
              <a:rPr lang="en-US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br>
              <a:rPr lang="en-US" sz="36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Purpose of the System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Solution Overview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Challenges of the project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MVVM Architecture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Multiple Validations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Unit Test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UI Design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Drawing pie chart / bar chart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String Translation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Database Migration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Future Work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33197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8D213DF-8AC7-46FD-A5F4-E6F77B157BE0}"/>
              </a:ext>
            </a:extLst>
          </p:cNvPr>
          <p:cNvSpPr/>
          <p:nvPr/>
        </p:nvSpPr>
        <p:spPr>
          <a:xfrm>
            <a:off x="1654629" y="11388241"/>
            <a:ext cx="159802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0" lvl="1" indent="-285750" algn="l" defTabSz="1244600" rtl="0" eaLnBrk="1" fontAlgn="auto" latinLnBrk="0" hangingPunct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n-CA" sz="4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Helvetica Light"/>
              </a:rPr>
              <a:t>Based on the UI, Assign value to Default Culture and change language</a:t>
            </a:r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971CF7D0-38D7-4F03-BF14-A6079F6BB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57" y="651782"/>
            <a:ext cx="21031200" cy="2651125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String Translation – </a:t>
            </a:r>
            <a:r>
              <a:rPr lang="en-CA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Switch Default Culture</a:t>
            </a:r>
            <a:endParaRPr lang="en-US" sz="6000" dirty="0"/>
          </a:p>
        </p:txBody>
      </p:sp>
      <p:pic>
        <p:nvPicPr>
          <p:cNvPr id="9" name="Picture 8">
            <a:hlinkClick r:id="rId2" action="ppaction://hlinksldjump"/>
            <a:extLst>
              <a:ext uri="{FF2B5EF4-FFF2-40B4-BE49-F238E27FC236}">
                <a16:creationId xmlns:a16="http://schemas.microsoft.com/office/drawing/2014/main" id="{076F2FA5-E4F0-40D5-AD7A-9E8AF8249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376" y="2852742"/>
            <a:ext cx="20135146" cy="772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47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A9EF864-70CC-4D20-80F1-F2CEF7480E90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Purpose of the System</a:t>
            </a:r>
            <a:endParaRPr lang="en-US" sz="6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725B91-1507-4431-ABD4-30CD16515D76}"/>
              </a:ext>
            </a:extLst>
          </p:cNvPr>
          <p:cNvSpPr txBox="1"/>
          <p:nvPr/>
        </p:nvSpPr>
        <p:spPr>
          <a:xfrm>
            <a:off x="332631" y="2561157"/>
            <a:ext cx="1521550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 algn="l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Provide desktop app for YZY Language School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Admin and teacher can login to enable related function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Admin can manage all courses ( create, update and delete )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Admin can manage all user accounts (create, update and delete )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Teacher can manage student grade of all his/her courses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Admin and teacher can update their own profile information</a:t>
            </a:r>
          </a:p>
          <a:p>
            <a:pPr marL="914400" indent="-914400" algn="l">
              <a:buFont typeface="Wingdings" panose="05000000000000000000" pitchFamily="2" charset="2"/>
              <a:buChar char="ü"/>
            </a:pPr>
            <a: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Provide desktop app for student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Guest user can register an account of student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Guest use can search course and teacher information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Student can login to enable related function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Student can perform registration / cancellation of courses</a:t>
            </a:r>
          </a:p>
          <a:p>
            <a:pPr algn="l"/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Student can manage payment</a:t>
            </a:r>
          </a:p>
        </p:txBody>
      </p:sp>
    </p:spTree>
    <p:extLst>
      <p:ext uri="{BB962C8B-B14F-4D97-AF65-F5344CB8AC3E}">
        <p14:creationId xmlns:p14="http://schemas.microsoft.com/office/powerpoint/2010/main" val="3160972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A9EF864-70CC-4D20-80F1-F2CEF7480E90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Solution Overview</a:t>
            </a:r>
            <a:endParaRPr lang="en-US" sz="60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ED321B5-525A-4C7D-86E7-732A91B256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25" y="1649185"/>
            <a:ext cx="4090946" cy="4205451"/>
          </a:xfrm>
          <a:prstGeom prst="rect">
            <a:avLst/>
          </a:prstGeom>
        </p:spPr>
      </p:pic>
      <p:pic>
        <p:nvPicPr>
          <p:cNvPr id="10" name="Picture 9" descr="Chart, pie chart&#10;&#10;Description automatically generated">
            <a:extLst>
              <a:ext uri="{FF2B5EF4-FFF2-40B4-BE49-F238E27FC236}">
                <a16:creationId xmlns:a16="http://schemas.microsoft.com/office/drawing/2014/main" id="{37A52F5B-8F5D-4C35-BEFB-D549CC9108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34" y="1925638"/>
            <a:ext cx="8581618" cy="6951965"/>
          </a:xfrm>
          <a:prstGeom prst="rect">
            <a:avLst/>
          </a:prstGeom>
        </p:spPr>
      </p:pic>
      <p:pic>
        <p:nvPicPr>
          <p:cNvPr id="14" name="Picture 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5AAC1D8-2AB8-4DE3-88F5-A45FC6C575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35" y="1925638"/>
            <a:ext cx="8532518" cy="6951965"/>
          </a:xfrm>
          <a:prstGeom prst="rect">
            <a:avLst/>
          </a:prstGeom>
        </p:spPr>
      </p:pic>
      <p:pic>
        <p:nvPicPr>
          <p:cNvPr id="16" name="Picture 1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319A645-8E37-4FD1-A8F5-2BFD49D3EC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916" y="1933945"/>
            <a:ext cx="8532518" cy="6987307"/>
          </a:xfrm>
          <a:prstGeom prst="rect">
            <a:avLst/>
          </a:prstGeom>
        </p:spPr>
      </p:pic>
      <p:pic>
        <p:nvPicPr>
          <p:cNvPr id="18" name="Picture 17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6A80B2C6-E673-4CB5-8FCB-BBA0BC2682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96" y="1942521"/>
            <a:ext cx="8515395" cy="6905367"/>
          </a:xfrm>
          <a:prstGeom prst="rect">
            <a:avLst/>
          </a:prstGeom>
        </p:spPr>
      </p:pic>
      <p:pic>
        <p:nvPicPr>
          <p:cNvPr id="21" name="Picture 2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5179C6E-4DEF-4477-ADB4-341EB0D414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112" y="3611255"/>
            <a:ext cx="8480859" cy="6857381"/>
          </a:xfrm>
          <a:prstGeom prst="rect">
            <a:avLst/>
          </a:prstGeom>
        </p:spPr>
      </p:pic>
      <p:pic>
        <p:nvPicPr>
          <p:cNvPr id="24" name="Picture 2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7645D62-5A0A-45EE-9E15-3BD409743B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235" y="3593176"/>
            <a:ext cx="8478517" cy="6940298"/>
          </a:xfrm>
          <a:prstGeom prst="rect">
            <a:avLst/>
          </a:prstGeom>
        </p:spPr>
      </p:pic>
      <p:pic>
        <p:nvPicPr>
          <p:cNvPr id="26" name="Picture 2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A9258E0-CBC2-4EC4-9663-0DEBC193C4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4588" y="1649185"/>
            <a:ext cx="9609922" cy="6742597"/>
          </a:xfrm>
          <a:prstGeom prst="rect">
            <a:avLst/>
          </a:prstGeom>
        </p:spPr>
      </p:pic>
      <p:pic>
        <p:nvPicPr>
          <p:cNvPr id="32" name="Picture 3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EB8103E-2E8D-46C0-A089-631728EBF0D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1778" y="1647421"/>
            <a:ext cx="9715681" cy="6857382"/>
          </a:xfrm>
          <a:prstGeom prst="rect">
            <a:avLst/>
          </a:prstGeom>
        </p:spPr>
      </p:pic>
      <p:pic>
        <p:nvPicPr>
          <p:cNvPr id="28" name="Picture 27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E372AF8F-EC8C-4FBA-A82D-0C60412012E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1271" y="1649185"/>
            <a:ext cx="5506674" cy="6507316"/>
          </a:xfrm>
          <a:prstGeom prst="rect">
            <a:avLst/>
          </a:prstGeom>
        </p:spPr>
      </p:pic>
      <p:pic>
        <p:nvPicPr>
          <p:cNvPr id="34" name="Picture 3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5EC6F6A-B8D9-47EA-871C-F8C1BA03922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7371" y="1682339"/>
            <a:ext cx="9798082" cy="6857382"/>
          </a:xfrm>
          <a:prstGeom prst="rect">
            <a:avLst/>
          </a:prstGeom>
        </p:spPr>
      </p:pic>
      <p:pic>
        <p:nvPicPr>
          <p:cNvPr id="36" name="Picture 35" descr="Graphical user interface&#10;&#10;Description automatically generated">
            <a:extLst>
              <a:ext uri="{FF2B5EF4-FFF2-40B4-BE49-F238E27FC236}">
                <a16:creationId xmlns:a16="http://schemas.microsoft.com/office/drawing/2014/main" id="{BCA07815-F65F-4C05-820E-A7B570DB573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3183" y="1468718"/>
            <a:ext cx="12510817" cy="7214787"/>
          </a:xfrm>
          <a:prstGeom prst="rect">
            <a:avLst/>
          </a:prstGeom>
        </p:spPr>
      </p:pic>
      <p:pic>
        <p:nvPicPr>
          <p:cNvPr id="38" name="Picture 3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BE7C581-9907-4D4F-8799-64CB234C2D6F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2430" y="1660139"/>
            <a:ext cx="9609922" cy="6770199"/>
          </a:xfrm>
          <a:prstGeom prst="rect">
            <a:avLst/>
          </a:prstGeom>
        </p:spPr>
      </p:pic>
      <p:pic>
        <p:nvPicPr>
          <p:cNvPr id="42" name="Picture 4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DA3138F-3987-4E8C-B25E-ABC033B4EAD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8591" y="10645349"/>
            <a:ext cx="6125430" cy="3010320"/>
          </a:xfrm>
          <a:prstGeom prst="rect">
            <a:avLst/>
          </a:prstGeom>
        </p:spPr>
      </p:pic>
      <p:pic>
        <p:nvPicPr>
          <p:cNvPr id="44" name="Picture 4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56AA4DE-A3AD-4F79-9ED8-D69C42547A6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27" y="10636369"/>
            <a:ext cx="6134956" cy="303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29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E610BA-2445-48AC-8748-FC944DAA41F9}"/>
              </a:ext>
            </a:extLst>
          </p:cNvPr>
          <p:cNvSpPr txBox="1"/>
          <p:nvPr/>
        </p:nvSpPr>
        <p:spPr>
          <a:xfrm>
            <a:off x="419099" y="3655171"/>
            <a:ext cx="1238250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Bulk Data needs migration from local database to Azure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Database Design has to be altered for coding convenience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Database Validation conflicts with the one of Code Side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How to split coding work independently between members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How to write Unit Test cases without UI input </a:t>
            </a:r>
          </a:p>
          <a:p>
            <a:pPr marL="914400" indent="-914400" algn="l">
              <a:buFont typeface="+mj-lt"/>
              <a:buAutoNum type="arabicPeriod"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rPr>
              <a:t>How to make a modern UI instead of homework style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86906AC-5EF2-4E3E-B81D-6950BDD8E582}"/>
              </a:ext>
            </a:extLst>
          </p:cNvPr>
          <p:cNvSpPr txBox="1">
            <a:spLocks/>
          </p:cNvSpPr>
          <p:nvPr/>
        </p:nvSpPr>
        <p:spPr>
          <a:xfrm>
            <a:off x="419099" y="269875"/>
            <a:ext cx="15042573" cy="16557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Challenges in the first Client-Server Project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78329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67A94F79-0FCB-44A9-A124-D4F0D0254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43" y="6634990"/>
            <a:ext cx="11141529" cy="2553267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D6D50EB-DC88-494A-A03F-4CE6A21CA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099" y="269875"/>
            <a:ext cx="15042573" cy="16557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MVVM Architecture – Why?</a:t>
            </a:r>
            <a:endParaRPr lang="en-US" sz="6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FB10D2-1945-41FF-B8F0-F8D9DFCE06A2}"/>
              </a:ext>
            </a:extLst>
          </p:cNvPr>
          <p:cNvSpPr txBox="1"/>
          <p:nvPr/>
        </p:nvSpPr>
        <p:spPr>
          <a:xfrm>
            <a:off x="419100" y="2072838"/>
            <a:ext cx="136316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Model (data layer) – View Model (logic layer) – View (user interface)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View is built on XAML only.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View model encapsulates the model.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View links with View Model via data binding and command binding.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CA" sz="2800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The UI can be redesigned without touching the code (logic and data layers).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Unit tests can be built for the code (logic and data layers), without using UI.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CA" sz="2800" b="0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Designers and developers can work independently.</a:t>
            </a:r>
          </a:p>
        </p:txBody>
      </p:sp>
    </p:spTree>
    <p:extLst>
      <p:ext uri="{BB962C8B-B14F-4D97-AF65-F5344CB8AC3E}">
        <p14:creationId xmlns:p14="http://schemas.microsoft.com/office/powerpoint/2010/main" val="1875061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D6D50EB-DC88-494A-A03F-4CE6A21CA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9875"/>
            <a:ext cx="13230398" cy="16557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MVVM Architecture – Code Example</a:t>
            </a:r>
            <a:endParaRPr lang="en-US" sz="6000" dirty="0"/>
          </a:p>
        </p:txBody>
      </p:sp>
      <p:pic>
        <p:nvPicPr>
          <p:cNvPr id="5" name="Picture 4" descr="A picture containing text, computer, indoor, screenshot&#10;&#10;Description automatically generated">
            <a:extLst>
              <a:ext uri="{FF2B5EF4-FFF2-40B4-BE49-F238E27FC236}">
                <a16:creationId xmlns:a16="http://schemas.microsoft.com/office/drawing/2014/main" id="{9652B78A-A029-45F1-BDAD-70C37637AC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3" b="9378"/>
          <a:stretch/>
        </p:blipFill>
        <p:spPr>
          <a:xfrm>
            <a:off x="0" y="3249387"/>
            <a:ext cx="24384000" cy="10466615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DE030818-7A7F-427C-8F24-1C89FC873320}"/>
              </a:ext>
            </a:extLst>
          </p:cNvPr>
          <p:cNvGrpSpPr/>
          <p:nvPr/>
        </p:nvGrpSpPr>
        <p:grpSpPr>
          <a:xfrm>
            <a:off x="1208314" y="3935186"/>
            <a:ext cx="5984422" cy="9576706"/>
            <a:chOff x="1208314" y="3935186"/>
            <a:chExt cx="5984422" cy="957670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2C44F3-E255-4BE5-BD8E-476823A28470}"/>
                </a:ext>
              </a:extLst>
            </p:cNvPr>
            <p:cNvSpPr/>
            <p:nvPr/>
          </p:nvSpPr>
          <p:spPr>
            <a:xfrm>
              <a:off x="1208314" y="3935186"/>
              <a:ext cx="5984422" cy="3224893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9195546-B196-4777-9971-093542084600}"/>
                </a:ext>
              </a:extLst>
            </p:cNvPr>
            <p:cNvSpPr/>
            <p:nvPr/>
          </p:nvSpPr>
          <p:spPr>
            <a:xfrm>
              <a:off x="1208314" y="8150678"/>
              <a:ext cx="5984422" cy="5361214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16134A1-2FEF-463A-9CC0-07344ABC1A65}"/>
              </a:ext>
            </a:extLst>
          </p:cNvPr>
          <p:cNvGrpSpPr/>
          <p:nvPr/>
        </p:nvGrpSpPr>
        <p:grpSpPr>
          <a:xfrm>
            <a:off x="8275862" y="3935186"/>
            <a:ext cx="7015844" cy="9576706"/>
            <a:chOff x="8275862" y="3935186"/>
            <a:chExt cx="7015844" cy="957670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E259BA5-F7C0-411C-8D7C-5AC240EE22D7}"/>
                </a:ext>
              </a:extLst>
            </p:cNvPr>
            <p:cNvSpPr/>
            <p:nvPr/>
          </p:nvSpPr>
          <p:spPr>
            <a:xfrm>
              <a:off x="8275863" y="3935186"/>
              <a:ext cx="7015843" cy="3020786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E7A36AD-EEDD-4447-8BBE-750452F389F6}"/>
                </a:ext>
              </a:extLst>
            </p:cNvPr>
            <p:cNvSpPr/>
            <p:nvPr/>
          </p:nvSpPr>
          <p:spPr>
            <a:xfrm>
              <a:off x="8275862" y="9763123"/>
              <a:ext cx="7015843" cy="3748769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9820735-AE31-4D38-A176-2437AF8CD51A}"/>
              </a:ext>
            </a:extLst>
          </p:cNvPr>
          <p:cNvGrpSpPr/>
          <p:nvPr/>
        </p:nvGrpSpPr>
        <p:grpSpPr>
          <a:xfrm>
            <a:off x="16159844" y="3780456"/>
            <a:ext cx="4479472" cy="9731436"/>
            <a:chOff x="16159844" y="3780456"/>
            <a:chExt cx="4479472" cy="973143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B1C24E9-6680-4457-8B85-A8673656D0EB}"/>
                </a:ext>
              </a:extLst>
            </p:cNvPr>
            <p:cNvSpPr/>
            <p:nvPr/>
          </p:nvSpPr>
          <p:spPr>
            <a:xfrm>
              <a:off x="16159844" y="3780456"/>
              <a:ext cx="4479472" cy="1746765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50FF9CC-C3B6-4EFE-997B-D24126296096}"/>
                </a:ext>
              </a:extLst>
            </p:cNvPr>
            <p:cNvSpPr/>
            <p:nvPr/>
          </p:nvSpPr>
          <p:spPr>
            <a:xfrm>
              <a:off x="16159844" y="8427305"/>
              <a:ext cx="4479472" cy="5084587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0DE002D7-BE85-46C4-AD81-6951CD5FA1BD}"/>
              </a:ext>
            </a:extLst>
          </p:cNvPr>
          <p:cNvCxnSpPr>
            <a:cxnSpLocks/>
          </p:cNvCxnSpPr>
          <p:nvPr/>
        </p:nvCxnSpPr>
        <p:spPr>
          <a:xfrm flipV="1">
            <a:off x="4200525" y="3935186"/>
            <a:ext cx="3963761" cy="3804544"/>
          </a:xfrm>
          <a:prstGeom prst="curvedConnector3">
            <a:avLst>
              <a:gd name="adj1" fmla="val 50000"/>
            </a:avLst>
          </a:prstGeom>
          <a:ln w="85725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88CE063C-C0BC-401D-8338-FC18EC7AF540}"/>
              </a:ext>
            </a:extLst>
          </p:cNvPr>
          <p:cNvCxnSpPr>
            <a:cxnSpLocks/>
          </p:cNvCxnSpPr>
          <p:nvPr/>
        </p:nvCxnSpPr>
        <p:spPr>
          <a:xfrm flipV="1">
            <a:off x="14197693" y="6576364"/>
            <a:ext cx="2660196" cy="898453"/>
          </a:xfrm>
          <a:prstGeom prst="curvedConnector3">
            <a:avLst>
              <a:gd name="adj1" fmla="val 50000"/>
            </a:avLst>
          </a:prstGeom>
          <a:ln w="85725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6A917F5-6E29-4F51-8210-4A42E164D670}"/>
              </a:ext>
            </a:extLst>
          </p:cNvPr>
          <p:cNvGrpSpPr/>
          <p:nvPr/>
        </p:nvGrpSpPr>
        <p:grpSpPr>
          <a:xfrm>
            <a:off x="20865195" y="4424261"/>
            <a:ext cx="3301088" cy="9087631"/>
            <a:chOff x="20865195" y="4424261"/>
            <a:chExt cx="3301088" cy="9087631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4AA4681-913C-4375-AFD2-D9B4B4A00C1B}"/>
                </a:ext>
              </a:extLst>
            </p:cNvPr>
            <p:cNvSpPr/>
            <p:nvPr/>
          </p:nvSpPr>
          <p:spPr>
            <a:xfrm>
              <a:off x="20873360" y="7474817"/>
              <a:ext cx="3292923" cy="869083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5744D6A-0A10-40FE-978A-2C200E3B4BAD}"/>
                </a:ext>
              </a:extLst>
            </p:cNvPr>
            <p:cNvSpPr/>
            <p:nvPr/>
          </p:nvSpPr>
          <p:spPr>
            <a:xfrm>
              <a:off x="20873360" y="4424261"/>
              <a:ext cx="3292923" cy="1833250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3D30504-5FA1-4D8C-9E71-EF72585C3002}"/>
                </a:ext>
              </a:extLst>
            </p:cNvPr>
            <p:cNvSpPr/>
            <p:nvPr/>
          </p:nvSpPr>
          <p:spPr>
            <a:xfrm>
              <a:off x="20865196" y="9823410"/>
              <a:ext cx="3292923" cy="3688482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89EB2FA-5C0C-4966-8D12-0AAB20374AB7}"/>
                </a:ext>
              </a:extLst>
            </p:cNvPr>
            <p:cNvSpPr/>
            <p:nvPr/>
          </p:nvSpPr>
          <p:spPr>
            <a:xfrm>
              <a:off x="20865195" y="6423458"/>
              <a:ext cx="3292923" cy="869083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DFBE4552-E76C-4220-892E-AC7E6AD2413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650118" y="6566975"/>
            <a:ext cx="3449082" cy="2815316"/>
          </a:xfrm>
          <a:prstGeom prst="curvedConnector3">
            <a:avLst>
              <a:gd name="adj1" fmla="val 54"/>
            </a:avLst>
          </a:prstGeom>
          <a:ln w="85725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85ED800E-1A0E-401C-A392-6A0D3E9AD6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6918" y="1854569"/>
            <a:ext cx="13382236" cy="1061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0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94D6AA1-A0E1-45F9-8E25-BAB809229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24377904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itle 6">
            <a:extLst>
              <a:ext uri="{FF2B5EF4-FFF2-40B4-BE49-F238E27FC236}">
                <a16:creationId xmlns:a16="http://schemas.microsoft.com/office/drawing/2014/main" id="{A021A3D4-E1A6-4BDD-A5EF-DE14C900F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Multiple Validations</a:t>
            </a:r>
            <a:endParaRPr lang="en-US" sz="6000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BC91DFB-6485-469D-B274-CBFF597D1588}"/>
              </a:ext>
            </a:extLst>
          </p:cNvPr>
          <p:cNvGrpSpPr/>
          <p:nvPr/>
        </p:nvGrpSpPr>
        <p:grpSpPr>
          <a:xfrm>
            <a:off x="1691508" y="5301078"/>
            <a:ext cx="18889155" cy="3180954"/>
            <a:chOff x="419100" y="6639847"/>
            <a:chExt cx="11389437" cy="2065995"/>
          </a:xfrm>
        </p:grpSpPr>
        <p:pic>
          <p:nvPicPr>
            <p:cNvPr id="40" name="Picture 39" descr="A picture containing diagram&#10;&#10;Description automatically generated">
              <a:extLst>
                <a:ext uri="{FF2B5EF4-FFF2-40B4-BE49-F238E27FC236}">
                  <a16:creationId xmlns:a16="http://schemas.microsoft.com/office/drawing/2014/main" id="{87621FD8-E6CA-438E-AB75-615E39875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100" y="6639847"/>
              <a:ext cx="9015252" cy="2065995"/>
            </a:xfrm>
            <a:prstGeom prst="rect">
              <a:avLst/>
            </a:prstGeom>
          </p:spPr>
        </p:pic>
        <p:pic>
          <p:nvPicPr>
            <p:cNvPr id="41" name="Picture 40" descr="Icon&#10;&#10;Description automatically generated">
              <a:extLst>
                <a:ext uri="{FF2B5EF4-FFF2-40B4-BE49-F238E27FC236}">
                  <a16:creationId xmlns:a16="http://schemas.microsoft.com/office/drawing/2014/main" id="{7823FA5A-CCD0-4205-892B-44B2FC8CCF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18822" y="6639847"/>
              <a:ext cx="1289715" cy="1289715"/>
            </a:xfrm>
            <a:prstGeom prst="rect">
              <a:avLst/>
            </a:prstGeom>
          </p:spPr>
        </p:pic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F7ABC995-19A8-49B2-9C4C-2DC41A4A9515}"/>
                </a:ext>
              </a:extLst>
            </p:cNvPr>
            <p:cNvCxnSpPr/>
            <p:nvPr/>
          </p:nvCxnSpPr>
          <p:spPr>
            <a:xfrm>
              <a:off x="9434352" y="7315200"/>
              <a:ext cx="99340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Callout: Down Arrow 42">
            <a:extLst>
              <a:ext uri="{FF2B5EF4-FFF2-40B4-BE49-F238E27FC236}">
                <a16:creationId xmlns:a16="http://schemas.microsoft.com/office/drawing/2014/main" id="{3B13018D-D098-4BBA-9C2E-E26868A878B4}"/>
              </a:ext>
            </a:extLst>
          </p:cNvPr>
          <p:cNvSpPr/>
          <p:nvPr/>
        </p:nvSpPr>
        <p:spPr>
          <a:xfrm>
            <a:off x="1767020" y="2600072"/>
            <a:ext cx="2676042" cy="2549331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Hint information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Callout: Down Arrow 43">
            <a:extLst>
              <a:ext uri="{FF2B5EF4-FFF2-40B4-BE49-F238E27FC236}">
                <a16:creationId xmlns:a16="http://schemas.microsoft.com/office/drawing/2014/main" id="{3C9F4570-81AC-421C-9D39-84F3DE10E2E0}"/>
              </a:ext>
            </a:extLst>
          </p:cNvPr>
          <p:cNvSpPr/>
          <p:nvPr/>
        </p:nvSpPr>
        <p:spPr>
          <a:xfrm>
            <a:off x="7829294" y="2600070"/>
            <a:ext cx="2676042" cy="2549331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IDataErrorInfo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Callout: Down Arrow 44">
            <a:extLst>
              <a:ext uri="{FF2B5EF4-FFF2-40B4-BE49-F238E27FC236}">
                <a16:creationId xmlns:a16="http://schemas.microsoft.com/office/drawing/2014/main" id="{9494F5C0-E4ED-43A0-A18A-ADCFCD797198}"/>
              </a:ext>
            </a:extLst>
          </p:cNvPr>
          <p:cNvSpPr/>
          <p:nvPr/>
        </p:nvSpPr>
        <p:spPr>
          <a:xfrm>
            <a:off x="13891568" y="2600069"/>
            <a:ext cx="2676042" cy="2549331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Exception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4E1DF3B-7FB0-4099-A23F-20805DFF41A9}"/>
              </a:ext>
            </a:extLst>
          </p:cNvPr>
          <p:cNvGrpSpPr/>
          <p:nvPr/>
        </p:nvGrpSpPr>
        <p:grpSpPr>
          <a:xfrm>
            <a:off x="10505336" y="3001819"/>
            <a:ext cx="3386232" cy="426490"/>
            <a:chOff x="7753268" y="3441965"/>
            <a:chExt cx="2772192" cy="381517"/>
          </a:xfrm>
        </p:grpSpPr>
        <p:cxnSp>
          <p:nvCxnSpPr>
            <p:cNvPr id="46" name="Connector: Curved 45">
              <a:extLst>
                <a:ext uri="{FF2B5EF4-FFF2-40B4-BE49-F238E27FC236}">
                  <a16:creationId xmlns:a16="http://schemas.microsoft.com/office/drawing/2014/main" id="{CB0F52FB-DDB2-44C5-9D5C-CA043CBFF480}"/>
                </a:ext>
              </a:extLst>
            </p:cNvPr>
            <p:cNvCxnSpPr>
              <a:stCxn id="45" idx="1"/>
              <a:endCxn id="44" idx="3"/>
            </p:cNvCxnSpPr>
            <p:nvPr/>
          </p:nvCxnSpPr>
          <p:spPr>
            <a:xfrm rot="10800000" flipV="1">
              <a:off x="7753268" y="3823481"/>
              <a:ext cx="2772192" cy="1"/>
            </a:xfrm>
            <a:prstGeom prst="curvedConnector3">
              <a:avLst>
                <a:gd name="adj1" fmla="val 51221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AFB5BAB-3D94-4B7A-B74C-CD9037446611}"/>
                </a:ext>
              </a:extLst>
            </p:cNvPr>
            <p:cNvSpPr txBox="1"/>
            <p:nvPr/>
          </p:nvSpPr>
          <p:spPr>
            <a:xfrm>
              <a:off x="8638560" y="3441965"/>
              <a:ext cx="1001607" cy="3815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1200" dirty="0">
                  <a:solidFill>
                    <a:srgbClr val="0070C0"/>
                  </a:solidFill>
                </a:rPr>
                <a:t>Message</a:t>
              </a:r>
              <a:endParaRPr lang="en-US" sz="1200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E061FA7-37E1-4A7E-84CD-4113337387D1}"/>
              </a:ext>
            </a:extLst>
          </p:cNvPr>
          <p:cNvGrpSpPr/>
          <p:nvPr/>
        </p:nvGrpSpPr>
        <p:grpSpPr>
          <a:xfrm>
            <a:off x="4443062" y="3034315"/>
            <a:ext cx="3386232" cy="426487"/>
            <a:chOff x="2790292" y="3471035"/>
            <a:chExt cx="2772192" cy="381514"/>
          </a:xfrm>
        </p:grpSpPr>
        <p:cxnSp>
          <p:nvCxnSpPr>
            <p:cNvPr id="47" name="Connector: Curved 46">
              <a:extLst>
                <a:ext uri="{FF2B5EF4-FFF2-40B4-BE49-F238E27FC236}">
                  <a16:creationId xmlns:a16="http://schemas.microsoft.com/office/drawing/2014/main" id="{609E6A57-E2ED-4C77-8A38-984F88A3BE3C}"/>
                </a:ext>
              </a:extLst>
            </p:cNvPr>
            <p:cNvCxnSpPr/>
            <p:nvPr/>
          </p:nvCxnSpPr>
          <p:spPr>
            <a:xfrm rot="10800000" flipV="1">
              <a:off x="2790292" y="3852546"/>
              <a:ext cx="2772192" cy="1"/>
            </a:xfrm>
            <a:prstGeom prst="curvedConnector3">
              <a:avLst>
                <a:gd name="adj1" fmla="val 51221"/>
              </a:avLst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05BAF8B-B61D-4AE7-99E4-9BD10890E768}"/>
                </a:ext>
              </a:extLst>
            </p:cNvPr>
            <p:cNvSpPr txBox="1"/>
            <p:nvPr/>
          </p:nvSpPr>
          <p:spPr>
            <a:xfrm>
              <a:off x="3082497" y="3471035"/>
              <a:ext cx="2187781" cy="3815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 marL="0" marR="0" indent="0" algn="l" defTabSz="914042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9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>
                <a:defRPr sz="1200">
                  <a:solidFill>
                    <a:srgbClr val="0070C0"/>
                  </a:solidFill>
                </a:defRPr>
              </a:lvl1pPr>
            </a:lstStyle>
            <a:p>
              <a:r>
                <a:rPr lang="en-US" dirty="0" err="1"/>
                <a:t>ValidatesOnDataErrors</a:t>
              </a:r>
              <a:endParaRPr lang="en-US" dirty="0"/>
            </a:p>
          </p:txBody>
        </p:sp>
      </p:grpSp>
      <p:sp>
        <p:nvSpPr>
          <p:cNvPr id="50" name="Callout: Bent Line 49">
            <a:extLst>
              <a:ext uri="{FF2B5EF4-FFF2-40B4-BE49-F238E27FC236}">
                <a16:creationId xmlns:a16="http://schemas.microsoft.com/office/drawing/2014/main" id="{7DADEA1C-CD68-4B96-817A-2D4CB6153BD4}"/>
              </a:ext>
            </a:extLst>
          </p:cNvPr>
          <p:cNvSpPr/>
          <p:nvPr/>
        </p:nvSpPr>
        <p:spPr>
          <a:xfrm>
            <a:off x="3397632" y="9221848"/>
            <a:ext cx="4937488" cy="975382"/>
          </a:xfrm>
          <a:prstGeom prst="borderCallout2">
            <a:avLst>
              <a:gd name="adj1" fmla="val 31204"/>
              <a:gd name="adj2" fmla="val 103453"/>
              <a:gd name="adj3" fmla="val -41442"/>
              <a:gd name="adj4" fmla="val 103333"/>
              <a:gd name="adj5" fmla="val -193175"/>
              <a:gd name="adj6" fmla="val 11797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>
                <a:solidFill>
                  <a:srgbClr val="FFFF00"/>
                </a:solidFill>
              </a:rPr>
              <a:t>Business Logic Validation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51" name="Callout: Bent Line 50">
            <a:extLst>
              <a:ext uri="{FF2B5EF4-FFF2-40B4-BE49-F238E27FC236}">
                <a16:creationId xmlns:a16="http://schemas.microsoft.com/office/drawing/2014/main" id="{84A8C843-CCEC-422F-9B20-BAFB1AFDFD29}"/>
              </a:ext>
            </a:extLst>
          </p:cNvPr>
          <p:cNvSpPr/>
          <p:nvPr/>
        </p:nvSpPr>
        <p:spPr>
          <a:xfrm>
            <a:off x="3397632" y="10612623"/>
            <a:ext cx="4937488" cy="975382"/>
          </a:xfrm>
          <a:prstGeom prst="borderCallout2">
            <a:avLst>
              <a:gd name="adj1" fmla="val 31204"/>
              <a:gd name="adj2" fmla="val 103453"/>
              <a:gd name="adj3" fmla="val -229421"/>
              <a:gd name="adj4" fmla="val 131547"/>
              <a:gd name="adj5" fmla="val -366049"/>
              <a:gd name="adj6" fmla="val 2261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>
                <a:solidFill>
                  <a:srgbClr val="FFFF00"/>
                </a:solidFill>
              </a:rPr>
              <a:t>Data Format Validation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52" name="Callout: Bent Line 51">
            <a:extLst>
              <a:ext uri="{FF2B5EF4-FFF2-40B4-BE49-F238E27FC236}">
                <a16:creationId xmlns:a16="http://schemas.microsoft.com/office/drawing/2014/main" id="{BC9BCD12-B16E-4415-B316-38263810DE41}"/>
              </a:ext>
            </a:extLst>
          </p:cNvPr>
          <p:cNvSpPr/>
          <p:nvPr/>
        </p:nvSpPr>
        <p:spPr>
          <a:xfrm>
            <a:off x="3397632" y="11937854"/>
            <a:ext cx="4937488" cy="975382"/>
          </a:xfrm>
          <a:prstGeom prst="borderCallout2">
            <a:avLst>
              <a:gd name="adj1" fmla="val 31204"/>
              <a:gd name="adj2" fmla="val 103453"/>
              <a:gd name="adj3" fmla="val -288164"/>
              <a:gd name="adj4" fmla="val 173333"/>
              <a:gd name="adj5" fmla="val -507033"/>
              <a:gd name="adj6" fmla="val 3044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>
                <a:solidFill>
                  <a:srgbClr val="FFFF00"/>
                </a:solidFill>
              </a:rPr>
              <a:t>Normalization</a:t>
            </a:r>
            <a:endParaRPr lang="en-US" sz="1600" dirty="0">
              <a:solidFill>
                <a:srgbClr val="FFFF00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B6FDF62-2667-4966-A544-5CEFE1A3EBA6}"/>
              </a:ext>
            </a:extLst>
          </p:cNvPr>
          <p:cNvGrpSpPr/>
          <p:nvPr/>
        </p:nvGrpSpPr>
        <p:grpSpPr>
          <a:xfrm>
            <a:off x="18473737" y="8686800"/>
            <a:ext cx="5372573" cy="4655002"/>
            <a:chOff x="13282064" y="655344"/>
            <a:chExt cx="10640676" cy="9745260"/>
          </a:xfrm>
        </p:grpSpPr>
        <p:pic>
          <p:nvPicPr>
            <p:cNvPr id="53" name="Picture 5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8EEDF910-F440-4E90-B621-6EBF4F3FE08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82064" y="655344"/>
              <a:ext cx="10640676" cy="9745260"/>
            </a:xfrm>
            <a:prstGeom prst="rect">
              <a:avLst/>
            </a:prstGeom>
          </p:spPr>
        </p:pic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408B0B96-6C9E-4B3A-8C2D-A32F188A1274}"/>
                </a:ext>
              </a:extLst>
            </p:cNvPr>
            <p:cNvGrpSpPr/>
            <p:nvPr/>
          </p:nvGrpSpPr>
          <p:grpSpPr>
            <a:xfrm>
              <a:off x="13282064" y="655344"/>
              <a:ext cx="10640676" cy="9745260"/>
              <a:chOff x="13282064" y="655344"/>
              <a:chExt cx="10640676" cy="9745260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7B7AC3C3-472F-42F1-8095-3246323C93C2}"/>
                  </a:ext>
                </a:extLst>
              </p:cNvPr>
              <p:cNvSpPr/>
              <p:nvPr/>
            </p:nvSpPr>
            <p:spPr>
              <a:xfrm>
                <a:off x="13282064" y="655344"/>
                <a:ext cx="10640676" cy="4971593"/>
              </a:xfrm>
              <a:prstGeom prst="rect">
                <a:avLst/>
              </a:prstGeom>
              <a:solidFill>
                <a:schemeClr val="accent3">
                  <a:alpha val="67000"/>
                </a:schemeClr>
              </a:solidFill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3C054C6D-1FF5-4CC5-81FD-61644FC1D0D1}"/>
                  </a:ext>
                </a:extLst>
              </p:cNvPr>
              <p:cNvSpPr/>
              <p:nvPr/>
            </p:nvSpPr>
            <p:spPr>
              <a:xfrm>
                <a:off x="13282064" y="7038860"/>
                <a:ext cx="10640676" cy="3361744"/>
              </a:xfrm>
              <a:prstGeom prst="rect">
                <a:avLst/>
              </a:prstGeom>
              <a:solidFill>
                <a:schemeClr val="accent3">
                  <a:alpha val="67000"/>
                </a:schemeClr>
              </a:solidFill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350412D8-BA85-4B8B-AFD7-44C3C5008317}"/>
                  </a:ext>
                </a:extLst>
              </p:cNvPr>
              <p:cNvSpPr/>
              <p:nvPr/>
            </p:nvSpPr>
            <p:spPr>
              <a:xfrm>
                <a:off x="18320349" y="5614715"/>
                <a:ext cx="5602391" cy="1424146"/>
              </a:xfrm>
              <a:prstGeom prst="rect">
                <a:avLst/>
              </a:prstGeom>
              <a:solidFill>
                <a:schemeClr val="accent3">
                  <a:alpha val="67000"/>
                </a:schemeClr>
              </a:solidFill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37BEE69A-DCE0-4CBB-BDED-D4351F0C8E38}"/>
                </a:ext>
              </a:extLst>
            </p:cNvPr>
            <p:cNvSpPr/>
            <p:nvPr/>
          </p:nvSpPr>
          <p:spPr>
            <a:xfrm>
              <a:off x="13874651" y="6446710"/>
              <a:ext cx="881743" cy="2304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AD0FB403-0F5C-472E-A8E6-2FC1CCF2F432}"/>
                </a:ext>
              </a:extLst>
            </p:cNvPr>
            <p:cNvSpPr/>
            <p:nvPr/>
          </p:nvSpPr>
          <p:spPr>
            <a:xfrm>
              <a:off x="13890979" y="5835843"/>
              <a:ext cx="881743" cy="23043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9245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50" grpId="0" animBg="1"/>
      <p:bldP spid="51" grpId="0" animBg="1"/>
      <p:bldP spid="5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94D6AA1-A0E1-45F9-8E25-BAB809229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24377904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" name="Title 6">
            <a:extLst>
              <a:ext uri="{FF2B5EF4-FFF2-40B4-BE49-F238E27FC236}">
                <a16:creationId xmlns:a16="http://schemas.microsoft.com/office/drawing/2014/main" id="{A867B0BA-817E-4970-B593-F5ABCC8A3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Unit Test on MVVM</a:t>
            </a:r>
            <a:endParaRPr lang="en-US" sz="6000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271E167-A396-4D6A-83A7-7F86C1871C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607"/>
          <a:stretch/>
        </p:blipFill>
        <p:spPr>
          <a:xfrm>
            <a:off x="3224238" y="2135527"/>
            <a:ext cx="8967762" cy="11580473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310DF7B6-F81B-4D1E-8858-19D1FF30C2C9}"/>
              </a:ext>
            </a:extLst>
          </p:cNvPr>
          <p:cNvSpPr/>
          <p:nvPr/>
        </p:nvSpPr>
        <p:spPr>
          <a:xfrm>
            <a:off x="236436" y="3126921"/>
            <a:ext cx="2751365" cy="800100"/>
          </a:xfrm>
          <a:prstGeom prst="wedgeRoundRectCallout">
            <a:avLst>
              <a:gd name="adj1" fmla="val 108247"/>
              <a:gd name="adj2" fmla="val 18290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/>
              <a:t>View Model</a:t>
            </a:r>
            <a:endParaRPr lang="en-US" sz="1800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AABB73B-2F77-4814-9F8E-34CAC8763F03}"/>
              </a:ext>
            </a:extLst>
          </p:cNvPr>
          <p:cNvSpPr/>
          <p:nvPr/>
        </p:nvSpPr>
        <p:spPr>
          <a:xfrm>
            <a:off x="236436" y="6020027"/>
            <a:ext cx="2751365" cy="800100"/>
          </a:xfrm>
          <a:prstGeom prst="wedgeRoundRectCallout">
            <a:avLst>
              <a:gd name="adj1" fmla="val 119820"/>
              <a:gd name="adj2" fmla="val 18086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/>
              <a:t>Add of View Model</a:t>
            </a:r>
            <a:endParaRPr lang="en-US" sz="1800" dirty="0"/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7A667A5E-5977-4939-B742-7EABA08FA213}"/>
              </a:ext>
            </a:extLst>
          </p:cNvPr>
          <p:cNvSpPr/>
          <p:nvPr/>
        </p:nvSpPr>
        <p:spPr>
          <a:xfrm>
            <a:off x="236436" y="8113033"/>
            <a:ext cx="2751365" cy="800100"/>
          </a:xfrm>
          <a:prstGeom prst="wedgeRoundRectCallout">
            <a:avLst>
              <a:gd name="adj1" fmla="val 119820"/>
              <a:gd name="adj2" fmla="val 18086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/>
              <a:t>Update of View Model</a:t>
            </a:r>
            <a:endParaRPr lang="en-US" sz="1800" dirty="0"/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FBF610DD-3C0F-41DB-8E06-F057AE2033F0}"/>
              </a:ext>
            </a:extLst>
          </p:cNvPr>
          <p:cNvSpPr/>
          <p:nvPr/>
        </p:nvSpPr>
        <p:spPr>
          <a:xfrm>
            <a:off x="236435" y="10053411"/>
            <a:ext cx="2751365" cy="800100"/>
          </a:xfrm>
          <a:prstGeom prst="wedgeRoundRectCallout">
            <a:avLst>
              <a:gd name="adj1" fmla="val 119820"/>
              <a:gd name="adj2" fmla="val 18086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dirty="0"/>
              <a:t>Delete of View Model</a:t>
            </a:r>
            <a:endParaRPr lang="en-US" sz="1800" dirty="0"/>
          </a:p>
        </p:txBody>
      </p:sp>
      <p:pic>
        <p:nvPicPr>
          <p:cNvPr id="10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0A89B7E1-3F86-4F66-8EA5-A3C3881AB7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0323" y="6352099"/>
            <a:ext cx="9429750" cy="216098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D7CA1A9-BC71-49AF-AC2B-ACC7B6DE0885}"/>
              </a:ext>
            </a:extLst>
          </p:cNvPr>
          <p:cNvGrpSpPr/>
          <p:nvPr/>
        </p:nvGrpSpPr>
        <p:grpSpPr>
          <a:xfrm>
            <a:off x="13087350" y="4645479"/>
            <a:ext cx="2906486" cy="4791978"/>
            <a:chOff x="13087350" y="4645479"/>
            <a:chExt cx="2906486" cy="4791978"/>
          </a:xfrm>
        </p:grpSpPr>
        <p:sp>
          <p:nvSpPr>
            <p:cNvPr id="13" name="Double Brace 12">
              <a:extLst>
                <a:ext uri="{FF2B5EF4-FFF2-40B4-BE49-F238E27FC236}">
                  <a16:creationId xmlns:a16="http://schemas.microsoft.com/office/drawing/2014/main" id="{2A2A682B-340C-4C8B-AF97-615C4E273196}"/>
                </a:ext>
              </a:extLst>
            </p:cNvPr>
            <p:cNvSpPr/>
            <p:nvPr/>
          </p:nvSpPr>
          <p:spPr>
            <a:xfrm>
              <a:off x="13087350" y="4645479"/>
              <a:ext cx="2906486" cy="4727121"/>
            </a:xfrm>
            <a:prstGeom prst="bracePair">
              <a:avLst/>
            </a:prstGeom>
            <a:solidFill>
              <a:schemeClr val="bg2">
                <a:lumMod val="90000"/>
                <a:alpha val="70000"/>
              </a:schemeClr>
            </a:solidFill>
            <a:ln w="28575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0A4AE75-6377-4BC0-A251-1CE398730E53}"/>
                </a:ext>
              </a:extLst>
            </p:cNvPr>
            <p:cNvSpPr txBox="1"/>
            <p:nvPr/>
          </p:nvSpPr>
          <p:spPr>
            <a:xfrm>
              <a:off x="13900834" y="8791126"/>
              <a:ext cx="127951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3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XAML</a:t>
              </a:r>
              <a:endParaRPr lang="en-US" sz="36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E8849C4-5E5A-44D8-89EF-68358BE6DA60}"/>
              </a:ext>
            </a:extLst>
          </p:cNvPr>
          <p:cNvGrpSpPr/>
          <p:nvPr/>
        </p:nvGrpSpPr>
        <p:grpSpPr>
          <a:xfrm>
            <a:off x="16978992" y="4645479"/>
            <a:ext cx="6503559" cy="4791977"/>
            <a:chOff x="16978992" y="4645479"/>
            <a:chExt cx="6503559" cy="4791977"/>
          </a:xfrm>
        </p:grpSpPr>
        <p:sp>
          <p:nvSpPr>
            <p:cNvPr id="16" name="Double Brace 15">
              <a:extLst>
                <a:ext uri="{FF2B5EF4-FFF2-40B4-BE49-F238E27FC236}">
                  <a16:creationId xmlns:a16="http://schemas.microsoft.com/office/drawing/2014/main" id="{2B24E688-70CF-4DE0-9352-62FE4D667837}"/>
                </a:ext>
              </a:extLst>
            </p:cNvPr>
            <p:cNvSpPr/>
            <p:nvPr/>
          </p:nvSpPr>
          <p:spPr>
            <a:xfrm>
              <a:off x="16978992" y="4645479"/>
              <a:ext cx="6503559" cy="4727121"/>
            </a:xfrm>
            <a:prstGeom prst="bracePair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BDA119E-87F4-4676-ACBB-45B8DE22A6ED}"/>
                </a:ext>
              </a:extLst>
            </p:cNvPr>
            <p:cNvSpPr txBox="1"/>
            <p:nvPr/>
          </p:nvSpPr>
          <p:spPr>
            <a:xfrm>
              <a:off x="17903855" y="8791125"/>
              <a:ext cx="46538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sz="3600" dirty="0">
                  <a:solidFill>
                    <a:schemeClr val="accent2">
                      <a:lumMod val="75000"/>
                    </a:schemeClr>
                  </a:solidFill>
                </a:rPr>
                <a:t>Business Logic and Data</a:t>
              </a:r>
              <a:endParaRPr lang="en-US" sz="36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1333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Color titles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non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u="none" strike="noStrike" cap="none" spc="0" normalizeH="0" baseline="0" dirty="0" smtClean="0">
            <a:ln>
              <a:noFill/>
            </a:ln>
            <a:solidFill>
              <a:srgbClr val="000000"/>
            </a:solidFill>
            <a:effectLst/>
            <a:uFillTx/>
            <a:latin typeface="Raleway Light" charset="0"/>
            <a:ea typeface="Raleway Light" charset="0"/>
            <a:cs typeface="Raleway Light" charset="0"/>
            <a:sym typeface="Helvetica Light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icture_background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ight_them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picture_background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2492</TotalTime>
  <Words>437</Words>
  <Application>Microsoft Office PowerPoint</Application>
  <PresentationFormat>Custom</PresentationFormat>
  <Paragraphs>96</Paragraphs>
  <Slides>20</Slides>
  <Notes>5</Notes>
  <HiddenSlides>4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35" baseType="lpstr">
      <vt:lpstr>Helvetica Light</vt:lpstr>
      <vt:lpstr>Helvetica Neue</vt:lpstr>
      <vt:lpstr>Lato Hairline</vt:lpstr>
      <vt:lpstr>Lato Light</vt:lpstr>
      <vt:lpstr>Lato Thin</vt:lpstr>
      <vt:lpstr>Arial</vt:lpstr>
      <vt:lpstr>Bradley Hand ITC</vt:lpstr>
      <vt:lpstr>Calibri</vt:lpstr>
      <vt:lpstr>Calibri Light</vt:lpstr>
      <vt:lpstr>Segoe UI</vt:lpstr>
      <vt:lpstr>Wingdings</vt:lpstr>
      <vt:lpstr>Color titles</vt:lpstr>
      <vt:lpstr>picture_backgrounds</vt:lpstr>
      <vt:lpstr>light_themes</vt:lpstr>
      <vt:lpstr>1_picture_backgrounds</vt:lpstr>
      <vt:lpstr>YZY Language School</vt:lpstr>
      <vt:lpstr>Agenda  - Purpose of the System - Solution Overview - Challenges of the project - MVVM Architecture - Multiple Validations - Unit Test - UI Design - Drawing pie chart / bar chart - String Translation - Database Migration - Future Work</vt:lpstr>
      <vt:lpstr>PowerPoint Presentation</vt:lpstr>
      <vt:lpstr>PowerPoint Presentation</vt:lpstr>
      <vt:lpstr>PowerPoint Presentation</vt:lpstr>
      <vt:lpstr>MVVM Architecture – Why?</vt:lpstr>
      <vt:lpstr>MVVM Architecture – Code Example</vt:lpstr>
      <vt:lpstr>Multiple Validations</vt:lpstr>
      <vt:lpstr>Unit Test on MVVM</vt:lpstr>
      <vt:lpstr>User Interface</vt:lpstr>
      <vt:lpstr>String Translation</vt:lpstr>
      <vt:lpstr>Database – Import Data from Local to Azure</vt:lpstr>
      <vt:lpstr>Database – DB Model Update Overwrite Codes</vt:lpstr>
      <vt:lpstr>PowerPoint Presentation</vt:lpstr>
      <vt:lpstr>PowerPoint Presentation</vt:lpstr>
      <vt:lpstr>Thank You! Merci!   谢谢！</vt:lpstr>
      <vt:lpstr>String Translation</vt:lpstr>
      <vt:lpstr>String Translation – Build Dictionary</vt:lpstr>
      <vt:lpstr>String Translation – Set Default Culture</vt:lpstr>
      <vt:lpstr>String Translation – Switch Default Culture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C Library Project of OOP</dc:title>
  <dc:creator>Edwin LI</dc:creator>
  <cp:lastModifiedBy>Philip Huang</cp:lastModifiedBy>
  <cp:revision>154</cp:revision>
  <dcterms:created xsi:type="dcterms:W3CDTF">2020-11-27T00:34:42Z</dcterms:created>
  <dcterms:modified xsi:type="dcterms:W3CDTF">2021-04-20T00:55:55Z</dcterms:modified>
</cp:coreProperties>
</file>

<file path=docProps/thumbnail.jpeg>
</file>